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Lexend Deca" panose="020B0604020202020204" charset="0"/>
      <p:regular r:id="rId24"/>
    </p:embeddedFont>
    <p:embeddedFont>
      <p:font typeface="Paytone One" panose="020B0604020202020204" charset="0"/>
      <p:regular r:id="rId25"/>
    </p:embeddedFont>
    <p:embeddedFont>
      <p:font typeface="Times New Roman" panose="02020603050405020304" pitchFamily="18"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jpe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5" Type="http://schemas.openxmlformats.org/officeDocument/2006/relationships/image" Target="../media/image28.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5" Type="http://schemas.openxmlformats.org/officeDocument/2006/relationships/image" Target="../media/image30.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14.sv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svg"/><Relationship Id="rId17" Type="http://schemas.openxmlformats.org/officeDocument/2006/relationships/image" Target="../media/image34.svg"/><Relationship Id="rId2" Type="http://schemas.openxmlformats.org/officeDocument/2006/relationships/image" Target="../media/image1.jpe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5" Type="http://schemas.openxmlformats.org/officeDocument/2006/relationships/image" Target="../media/image32.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14.sv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png"/><Relationship Id="rId5" Type="http://schemas.openxmlformats.org/officeDocument/2006/relationships/image" Target="../media/image6.png"/><Relationship Id="rId15" Type="http://schemas.openxmlformats.org/officeDocument/2006/relationships/image" Target="../media/image35.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 Id="rId14" Type="http://schemas.openxmlformats.org/officeDocument/2006/relationships/image" Target="../media/image14.sv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 Id="rId14" Type="http://schemas.openxmlformats.org/officeDocument/2006/relationships/image" Target="../media/image14.sv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image" Target="../media/image1.jpe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3.svg"/><Relationship Id="rId2" Type="http://schemas.openxmlformats.org/officeDocument/2006/relationships/image" Target="../media/image1.jpe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png"/><Relationship Id="rId5" Type="http://schemas.openxmlformats.org/officeDocument/2006/relationships/image" Target="../media/image6.png"/><Relationship Id="rId15" Type="http://schemas.openxmlformats.org/officeDocument/2006/relationships/image" Target="../media/image18.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1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3.png"/><Relationship Id="rId5" Type="http://schemas.openxmlformats.org/officeDocument/2006/relationships/image" Target="../media/image9.png"/><Relationship Id="rId15" Type="http://schemas.openxmlformats.org/officeDocument/2006/relationships/image" Target="../media/image20.png"/><Relationship Id="rId10" Type="http://schemas.openxmlformats.org/officeDocument/2006/relationships/image" Target="../media/image3.svg"/><Relationship Id="rId4" Type="http://schemas.openxmlformats.org/officeDocument/2006/relationships/image" Target="../media/image5.svg"/><Relationship Id="rId9" Type="http://schemas.openxmlformats.org/officeDocument/2006/relationships/image" Target="../media/image2.png"/><Relationship Id="rId1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3.svg"/><Relationship Id="rId2" Type="http://schemas.openxmlformats.org/officeDocument/2006/relationships/image" Target="../media/image1.jpe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png"/><Relationship Id="rId5" Type="http://schemas.openxmlformats.org/officeDocument/2006/relationships/image" Target="../media/image6.png"/><Relationship Id="rId15" Type="http://schemas.openxmlformats.org/officeDocument/2006/relationships/image" Target="../media/image21.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 Id="rId1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3.svg"/><Relationship Id="rId2" Type="http://schemas.openxmlformats.org/officeDocument/2006/relationships/image" Target="../media/image1.jpeg"/><Relationship Id="rId16"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png"/><Relationship Id="rId5" Type="http://schemas.openxmlformats.org/officeDocument/2006/relationships/image" Target="../media/image6.png"/><Relationship Id="rId15" Type="http://schemas.openxmlformats.org/officeDocument/2006/relationships/image" Target="../media/image23.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 Id="rId1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png"/><Relationship Id="rId5" Type="http://schemas.openxmlformats.org/officeDocument/2006/relationships/image" Target="../media/image6.png"/><Relationship Id="rId15" Type="http://schemas.openxmlformats.org/officeDocument/2006/relationships/image" Target="../media/image25.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 Id="rId14"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jpeg"/><Relationship Id="rId16"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5" Type="http://schemas.openxmlformats.org/officeDocument/2006/relationships/image" Target="../media/image26.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309558" y="2379069"/>
            <a:ext cx="11668885" cy="5528862"/>
          </a:xfrm>
          <a:custGeom>
            <a:avLst/>
            <a:gdLst/>
            <a:ahLst/>
            <a:cxnLst/>
            <a:rect l="l" t="t" r="r" b="b"/>
            <a:pathLst>
              <a:path w="11668885" h="5528862">
                <a:moveTo>
                  <a:pt x="0" y="0"/>
                </a:moveTo>
                <a:lnTo>
                  <a:pt x="11668884" y="0"/>
                </a:lnTo>
                <a:lnTo>
                  <a:pt x="11668884" y="5528862"/>
                </a:lnTo>
                <a:lnTo>
                  <a:pt x="0" y="5528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392693" y="2060995"/>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722589">
            <a:off x="388008" y="4289778"/>
            <a:ext cx="1281383" cy="2218845"/>
          </a:xfrm>
          <a:custGeom>
            <a:avLst/>
            <a:gdLst/>
            <a:ahLst/>
            <a:cxnLst/>
            <a:rect l="l" t="t" r="r" b="b"/>
            <a:pathLst>
              <a:path w="1281383" h="2218845">
                <a:moveTo>
                  <a:pt x="0" y="0"/>
                </a:moveTo>
                <a:lnTo>
                  <a:pt x="1281384" y="0"/>
                </a:lnTo>
                <a:lnTo>
                  <a:pt x="1281384" y="2218846"/>
                </a:lnTo>
                <a:lnTo>
                  <a:pt x="0" y="2218846"/>
                </a:lnTo>
                <a:lnTo>
                  <a:pt x="0" y="0"/>
                </a:lnTo>
                <a:close/>
              </a:path>
            </a:pathLst>
          </a:custGeom>
          <a:blipFill>
            <a:blip r:embed="rId9"/>
            <a:stretch>
              <a:fillRect/>
            </a:stretch>
          </a:blipFill>
        </p:spPr>
      </p:sp>
      <p:sp>
        <p:nvSpPr>
          <p:cNvPr id="7" name="Freeform 7"/>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4032914" y="3540372"/>
            <a:ext cx="10222173" cy="3462378"/>
          </a:xfrm>
          <a:prstGeom prst="rect">
            <a:avLst/>
          </a:prstGeom>
        </p:spPr>
        <p:txBody>
          <a:bodyPr lIns="0" tIns="0" rIns="0" bIns="0" rtlCol="0" anchor="t">
            <a:spAutoFit/>
          </a:bodyPr>
          <a:lstStyle/>
          <a:p>
            <a:pPr algn="ctr">
              <a:lnSpc>
                <a:spcPts val="13314"/>
              </a:lnSpc>
            </a:pPr>
            <a:r>
              <a:rPr lang="en-US" sz="13314">
                <a:solidFill>
                  <a:srgbClr val="0577B8"/>
                </a:solidFill>
                <a:latin typeface="Paytone One"/>
                <a:ea typeface="Paytone One"/>
                <a:cs typeface="Paytone One"/>
                <a:sym typeface="Paytone One"/>
              </a:rPr>
              <a:t>BÀI TẬP NHÓM</a:t>
            </a:r>
          </a:p>
        </p:txBody>
      </p:sp>
      <p:sp>
        <p:nvSpPr>
          <p:cNvPr id="10" name="Freeform 10"/>
          <p:cNvSpPr/>
          <p:nvPr/>
        </p:nvSpPr>
        <p:spPr>
          <a:xfrm>
            <a:off x="3445379" y="5773075"/>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554997" y="2971814"/>
            <a:ext cx="13178005" cy="6243903"/>
          </a:xfrm>
          <a:custGeom>
            <a:avLst/>
            <a:gdLst/>
            <a:ahLst/>
            <a:cxnLst/>
            <a:rect l="l" t="t" r="r" b="b"/>
            <a:pathLst>
              <a:path w="13178005" h="6243903">
                <a:moveTo>
                  <a:pt x="0" y="0"/>
                </a:moveTo>
                <a:lnTo>
                  <a:pt x="13178006" y="0"/>
                </a:lnTo>
                <a:lnTo>
                  <a:pt x="13178006" y="6243903"/>
                </a:lnTo>
                <a:lnTo>
                  <a:pt x="0" y="6243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0728772" y="4502658"/>
            <a:ext cx="4023491" cy="3182215"/>
          </a:xfrm>
          <a:custGeom>
            <a:avLst/>
            <a:gdLst/>
            <a:ahLst/>
            <a:cxnLst/>
            <a:rect l="l" t="t" r="r" b="b"/>
            <a:pathLst>
              <a:path w="4023491" h="3182215">
                <a:moveTo>
                  <a:pt x="0" y="0"/>
                </a:moveTo>
                <a:lnTo>
                  <a:pt x="4023490" y="0"/>
                </a:lnTo>
                <a:lnTo>
                  <a:pt x="4023490" y="3182215"/>
                </a:lnTo>
                <a:lnTo>
                  <a:pt x="0" y="318221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TextBox 13"/>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GAMMA</a:t>
            </a:r>
          </a:p>
        </p:txBody>
      </p:sp>
      <p:sp>
        <p:nvSpPr>
          <p:cNvPr id="14" name="TextBox 14"/>
          <p:cNvSpPr txBox="1"/>
          <p:nvPr/>
        </p:nvSpPr>
        <p:spPr>
          <a:xfrm>
            <a:off x="4052538" y="4209570"/>
            <a:ext cx="10182924" cy="4136199"/>
          </a:xfrm>
          <a:prstGeom prst="rect">
            <a:avLst/>
          </a:prstGeom>
        </p:spPr>
        <p:txBody>
          <a:bodyPr lIns="0" tIns="0" rIns="0" bIns="0" rtlCol="0" anchor="t">
            <a:spAutoFit/>
          </a:bodyPr>
          <a:lstStyle/>
          <a:p>
            <a:pPr algn="just">
              <a:lnSpc>
                <a:spcPts val="4135"/>
              </a:lnSpc>
            </a:pPr>
            <a:r>
              <a:rPr lang="en-US" sz="3063" spc="183">
                <a:solidFill>
                  <a:srgbClr val="000000"/>
                </a:solidFill>
                <a:latin typeface="Times New Roman"/>
                <a:ea typeface="Times New Roman"/>
                <a:cs typeface="Times New Roman"/>
                <a:sym typeface="Times New Roman"/>
              </a:rPr>
              <a:t>Trong truyền thông và sáng tạo nội dung</a:t>
            </a:r>
          </a:p>
          <a:p>
            <a:pPr algn="just">
              <a:lnSpc>
                <a:spcPts val="4135"/>
              </a:lnSpc>
            </a:pPr>
            <a:r>
              <a:rPr lang="en-US" sz="3063" spc="183">
                <a:solidFill>
                  <a:srgbClr val="000000"/>
                </a:solidFill>
                <a:latin typeface="Times New Roman"/>
                <a:ea typeface="Times New Roman"/>
                <a:cs typeface="Times New Roman"/>
                <a:sym typeface="Times New Roman"/>
              </a:rPr>
              <a:t>-Tạo nội dung giới thiệu sản phẩm, dịch vụ</a:t>
            </a:r>
          </a:p>
          <a:p>
            <a:pPr algn="just">
              <a:lnSpc>
                <a:spcPts val="4135"/>
              </a:lnSpc>
            </a:pPr>
            <a:r>
              <a:rPr lang="en-US" sz="3063" spc="183">
                <a:solidFill>
                  <a:srgbClr val="000000"/>
                </a:solidFill>
                <a:latin typeface="Times New Roman"/>
                <a:ea typeface="Times New Roman"/>
                <a:cs typeface="Times New Roman"/>
                <a:sym typeface="Times New Roman"/>
              </a:rPr>
              <a:t>-Trình bày ý tưởng sáng tạo</a:t>
            </a:r>
          </a:p>
          <a:p>
            <a:pPr algn="just">
              <a:lnSpc>
                <a:spcPts val="4135"/>
              </a:lnSpc>
            </a:pPr>
            <a:r>
              <a:rPr lang="en-US" sz="3063" spc="183">
                <a:solidFill>
                  <a:srgbClr val="000000"/>
                </a:solidFill>
                <a:latin typeface="Times New Roman"/>
                <a:ea typeface="Times New Roman"/>
                <a:cs typeface="Times New Roman"/>
                <a:sym typeface="Times New Roman"/>
              </a:rPr>
              <a:t> Trong học tập và làm việc cá nhân</a:t>
            </a:r>
          </a:p>
          <a:p>
            <a:pPr algn="just">
              <a:lnSpc>
                <a:spcPts val="4135"/>
              </a:lnSpc>
            </a:pPr>
            <a:r>
              <a:rPr lang="en-US" sz="3063" spc="183">
                <a:solidFill>
                  <a:srgbClr val="000000"/>
                </a:solidFill>
                <a:latin typeface="Times New Roman"/>
                <a:ea typeface="Times New Roman"/>
                <a:cs typeface="Times New Roman"/>
                <a:sym typeface="Times New Roman"/>
              </a:rPr>
              <a:t>-Ghi chú kiến thức dưới dạng trình bày</a:t>
            </a:r>
          </a:p>
          <a:p>
            <a:pPr algn="just">
              <a:lnSpc>
                <a:spcPts val="4135"/>
              </a:lnSpc>
            </a:pPr>
            <a:r>
              <a:rPr lang="en-US" sz="3063" spc="183">
                <a:solidFill>
                  <a:srgbClr val="000000"/>
                </a:solidFill>
                <a:latin typeface="Times New Roman"/>
                <a:ea typeface="Times New Roman"/>
                <a:cs typeface="Times New Roman"/>
                <a:sym typeface="Times New Roman"/>
              </a:rPr>
              <a:t>-Tóm tắt nội dung học tập</a:t>
            </a:r>
          </a:p>
          <a:p>
            <a:pPr algn="just">
              <a:lnSpc>
                <a:spcPts val="4135"/>
              </a:lnSpc>
            </a:pPr>
            <a:r>
              <a:rPr lang="en-US" sz="3063" spc="183">
                <a:solidFill>
                  <a:srgbClr val="000000"/>
                </a:solidFill>
                <a:latin typeface="Times New Roman"/>
                <a:ea typeface="Times New Roman"/>
                <a:cs typeface="Times New Roman"/>
                <a:sym typeface="Times New Roman"/>
              </a:rPr>
              <a:t>-Lập kế hoạch cá nhân</a:t>
            </a:r>
          </a:p>
          <a:p>
            <a:pPr algn="just">
              <a:lnSpc>
                <a:spcPts val="3631"/>
              </a:lnSpc>
            </a:pPr>
            <a:endParaRPr lang="en-US" sz="3063" spc="183">
              <a:solidFill>
                <a:srgbClr val="000000"/>
              </a:solidFill>
              <a:latin typeface="Times New Roman"/>
              <a:ea typeface="Times New Roman"/>
              <a:cs typeface="Times New Roman"/>
              <a:sym typeface="Times New Roman"/>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453005" y="3014397"/>
            <a:ext cx="13178005" cy="6243903"/>
          </a:xfrm>
          <a:custGeom>
            <a:avLst/>
            <a:gdLst/>
            <a:ahLst/>
            <a:cxnLst/>
            <a:rect l="l" t="t" r="r" b="b"/>
            <a:pathLst>
              <a:path w="13178005" h="6243903">
                <a:moveTo>
                  <a:pt x="0" y="0"/>
                </a:moveTo>
                <a:lnTo>
                  <a:pt x="13178006" y="0"/>
                </a:lnTo>
                <a:lnTo>
                  <a:pt x="13178006" y="6243903"/>
                </a:lnTo>
                <a:lnTo>
                  <a:pt x="0" y="6243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GAMMA</a:t>
            </a:r>
          </a:p>
        </p:txBody>
      </p:sp>
      <p:sp>
        <p:nvSpPr>
          <p:cNvPr id="10" name="Freeform 10"/>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3855341" y="4209570"/>
            <a:ext cx="10577319" cy="5504694"/>
          </a:xfrm>
          <a:prstGeom prst="rect">
            <a:avLst/>
          </a:prstGeom>
        </p:spPr>
        <p:txBody>
          <a:bodyPr lIns="0" tIns="0" rIns="0" bIns="0" rtlCol="0" anchor="t">
            <a:spAutoFit/>
          </a:bodyPr>
          <a:lstStyle/>
          <a:p>
            <a:pPr algn="just">
              <a:lnSpc>
                <a:spcPts val="4576"/>
              </a:lnSpc>
            </a:pPr>
            <a:r>
              <a:rPr lang="en-US" sz="3389" spc="203">
                <a:solidFill>
                  <a:srgbClr val="000000"/>
                </a:solidFill>
                <a:latin typeface="Times New Roman"/>
                <a:ea typeface="Times New Roman"/>
                <a:cs typeface="Times New Roman"/>
                <a:sym typeface="Times New Roman"/>
              </a:rPr>
              <a:t>4. Kết quả và hiệu quả mà Gamma mang lại</a:t>
            </a:r>
          </a:p>
          <a:p>
            <a:pPr algn="just">
              <a:lnSpc>
                <a:spcPts val="4306"/>
              </a:lnSpc>
            </a:pPr>
            <a:r>
              <a:rPr lang="en-US" sz="3189" spc="191">
                <a:solidFill>
                  <a:srgbClr val="000000"/>
                </a:solidFill>
                <a:latin typeface="Times New Roman"/>
                <a:ea typeface="Times New Roman"/>
                <a:cs typeface="Times New Roman"/>
                <a:sym typeface="Times New Roman"/>
              </a:rPr>
              <a:t> -Tiết kiệm thời gian:Thay vì mất nhiều giờ để thiết kế slide, người dùng chỉ cần vài phút để nhập nội dung và chỉnh sửa nhẹ là có thể hoàn thành một bài trình bày hoàn chỉnh.</a:t>
            </a:r>
          </a:p>
          <a:p>
            <a:pPr algn="just">
              <a:lnSpc>
                <a:spcPts val="4306"/>
              </a:lnSpc>
            </a:pPr>
            <a:r>
              <a:rPr lang="en-US" sz="3189" spc="191">
                <a:solidFill>
                  <a:srgbClr val="000000"/>
                </a:solidFill>
                <a:latin typeface="Times New Roman"/>
                <a:ea typeface="Times New Roman"/>
                <a:cs typeface="Times New Roman"/>
                <a:sym typeface="Times New Roman"/>
              </a:rPr>
              <a:t>- Nâng cao chất lượng bài trình bày</a:t>
            </a:r>
          </a:p>
          <a:p>
            <a:pPr algn="just">
              <a:lnSpc>
                <a:spcPts val="4576"/>
              </a:lnSpc>
            </a:pPr>
            <a:endParaRPr lang="en-US" sz="3189" spc="191">
              <a:solidFill>
                <a:srgbClr val="000000"/>
              </a:solidFill>
              <a:latin typeface="Times New Roman"/>
              <a:ea typeface="Times New Roman"/>
              <a:cs typeface="Times New Roman"/>
              <a:sym typeface="Times New Roman"/>
            </a:endParaRPr>
          </a:p>
          <a:p>
            <a:pPr algn="just">
              <a:lnSpc>
                <a:spcPts val="4576"/>
              </a:lnSpc>
            </a:pPr>
            <a:endParaRPr lang="en-US" sz="3189" spc="191">
              <a:solidFill>
                <a:srgbClr val="000000"/>
              </a:solidFill>
              <a:latin typeface="Times New Roman"/>
              <a:ea typeface="Times New Roman"/>
              <a:cs typeface="Times New Roman"/>
              <a:sym typeface="Times New Roman"/>
            </a:endParaRPr>
          </a:p>
          <a:p>
            <a:pPr algn="just">
              <a:lnSpc>
                <a:spcPts val="4576"/>
              </a:lnSpc>
            </a:pPr>
            <a:endParaRPr lang="en-US" sz="3189" spc="191">
              <a:solidFill>
                <a:srgbClr val="000000"/>
              </a:solidFill>
              <a:latin typeface="Times New Roman"/>
              <a:ea typeface="Times New Roman"/>
              <a:cs typeface="Times New Roman"/>
              <a:sym typeface="Times New Roman"/>
            </a:endParaRPr>
          </a:p>
          <a:p>
            <a:pPr algn="just">
              <a:lnSpc>
                <a:spcPts val="3631"/>
              </a:lnSpc>
            </a:pPr>
            <a:endParaRPr lang="en-US" sz="3189" spc="191">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554997" y="2971814"/>
            <a:ext cx="13178005" cy="6243903"/>
          </a:xfrm>
          <a:custGeom>
            <a:avLst/>
            <a:gdLst/>
            <a:ahLst/>
            <a:cxnLst/>
            <a:rect l="l" t="t" r="r" b="b"/>
            <a:pathLst>
              <a:path w="13178005" h="6243903">
                <a:moveTo>
                  <a:pt x="0" y="0"/>
                </a:moveTo>
                <a:lnTo>
                  <a:pt x="13178006" y="0"/>
                </a:lnTo>
                <a:lnTo>
                  <a:pt x="13178006" y="6243903"/>
                </a:lnTo>
                <a:lnTo>
                  <a:pt x="0" y="6243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1693663" y="4635784"/>
            <a:ext cx="2477980" cy="2924655"/>
          </a:xfrm>
          <a:custGeom>
            <a:avLst/>
            <a:gdLst/>
            <a:ahLst/>
            <a:cxnLst/>
            <a:rect l="l" t="t" r="r" b="b"/>
            <a:pathLst>
              <a:path w="2477980" h="2924655">
                <a:moveTo>
                  <a:pt x="0" y="0"/>
                </a:moveTo>
                <a:lnTo>
                  <a:pt x="2477980" y="0"/>
                </a:lnTo>
                <a:lnTo>
                  <a:pt x="2477980" y="2924655"/>
                </a:lnTo>
                <a:lnTo>
                  <a:pt x="0" y="29246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dirty="0"/>
          </a:p>
        </p:txBody>
      </p:sp>
      <p:sp>
        <p:nvSpPr>
          <p:cNvPr id="13" name="TextBox 13"/>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GAMMA</a:t>
            </a:r>
          </a:p>
        </p:txBody>
      </p:sp>
      <p:sp>
        <p:nvSpPr>
          <p:cNvPr id="14" name="TextBox 14"/>
          <p:cNvSpPr txBox="1"/>
          <p:nvPr/>
        </p:nvSpPr>
        <p:spPr>
          <a:xfrm>
            <a:off x="3856645" y="4200045"/>
            <a:ext cx="10577319" cy="4277874"/>
          </a:xfrm>
          <a:prstGeom prst="rect">
            <a:avLst/>
          </a:prstGeom>
        </p:spPr>
        <p:txBody>
          <a:bodyPr lIns="0" tIns="0" rIns="0" bIns="0" rtlCol="0" anchor="t">
            <a:spAutoFit/>
          </a:bodyPr>
          <a:lstStyle/>
          <a:p>
            <a:pPr algn="just">
              <a:lnSpc>
                <a:spcPts val="4306"/>
              </a:lnSpc>
            </a:pPr>
            <a:r>
              <a:rPr lang="en-US" sz="3189" spc="191" dirty="0" err="1">
                <a:solidFill>
                  <a:srgbClr val="000000"/>
                </a:solidFill>
                <a:latin typeface="Times New Roman"/>
                <a:ea typeface="Times New Roman"/>
                <a:cs typeface="Times New Roman"/>
                <a:sym typeface="Times New Roman"/>
              </a:rPr>
              <a:t>Các</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bài</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trình</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bày</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được</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tạo</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bởi</a:t>
            </a:r>
            <a:r>
              <a:rPr lang="en-US" sz="3189" spc="191" dirty="0">
                <a:solidFill>
                  <a:srgbClr val="000000"/>
                </a:solidFill>
                <a:latin typeface="Times New Roman"/>
                <a:ea typeface="Times New Roman"/>
                <a:cs typeface="Times New Roman"/>
                <a:sym typeface="Times New Roman"/>
              </a:rPr>
              <a:t> Gamma </a:t>
            </a:r>
            <a:r>
              <a:rPr lang="en-US" sz="3189" spc="191" dirty="0" err="1">
                <a:solidFill>
                  <a:srgbClr val="000000"/>
                </a:solidFill>
                <a:latin typeface="Times New Roman"/>
                <a:ea typeface="Times New Roman"/>
                <a:cs typeface="Times New Roman"/>
                <a:sym typeface="Times New Roman"/>
              </a:rPr>
              <a:t>có</a:t>
            </a:r>
            <a:r>
              <a:rPr lang="en-US" sz="3189" spc="191" dirty="0">
                <a:solidFill>
                  <a:srgbClr val="000000"/>
                </a:solidFill>
                <a:latin typeface="Times New Roman"/>
                <a:ea typeface="Times New Roman"/>
                <a:cs typeface="Times New Roman"/>
                <a:sym typeface="Times New Roman"/>
              </a:rPr>
              <a:t>:</a:t>
            </a:r>
          </a:p>
          <a:p>
            <a:pPr algn="just">
              <a:lnSpc>
                <a:spcPts val="4306"/>
              </a:lnSpc>
            </a:pPr>
            <a:r>
              <a:rPr lang="en-US" sz="3189" spc="191" dirty="0">
                <a:solidFill>
                  <a:srgbClr val="000000"/>
                </a:solidFill>
                <a:latin typeface="Times New Roman"/>
                <a:ea typeface="Times New Roman"/>
                <a:cs typeface="Times New Roman"/>
                <a:sym typeface="Times New Roman"/>
              </a:rPr>
              <a:t>-</a:t>
            </a:r>
            <a:r>
              <a:rPr lang="en-US" sz="3189" spc="191" dirty="0" err="1">
                <a:solidFill>
                  <a:srgbClr val="000000"/>
                </a:solidFill>
                <a:latin typeface="Times New Roman"/>
                <a:ea typeface="Times New Roman"/>
                <a:cs typeface="Times New Roman"/>
                <a:sym typeface="Times New Roman"/>
              </a:rPr>
              <a:t>Bố</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cục</a:t>
            </a:r>
            <a:r>
              <a:rPr lang="en-US" sz="3189" spc="191" dirty="0">
                <a:solidFill>
                  <a:srgbClr val="000000"/>
                </a:solidFill>
                <a:latin typeface="Times New Roman"/>
                <a:ea typeface="Times New Roman"/>
                <a:cs typeface="Times New Roman"/>
                <a:sym typeface="Times New Roman"/>
              </a:rPr>
              <a:t> khoa </a:t>
            </a:r>
            <a:r>
              <a:rPr lang="en-US" sz="3189" spc="191" dirty="0" err="1">
                <a:solidFill>
                  <a:srgbClr val="000000"/>
                </a:solidFill>
                <a:latin typeface="Times New Roman"/>
                <a:ea typeface="Times New Roman"/>
                <a:cs typeface="Times New Roman"/>
                <a:sym typeface="Times New Roman"/>
              </a:rPr>
              <a:t>học</a:t>
            </a:r>
            <a:endParaRPr lang="en-US" sz="3189" spc="191" dirty="0">
              <a:solidFill>
                <a:srgbClr val="000000"/>
              </a:solidFill>
              <a:latin typeface="Times New Roman"/>
              <a:ea typeface="Times New Roman"/>
              <a:cs typeface="Times New Roman"/>
              <a:sym typeface="Times New Roman"/>
            </a:endParaRPr>
          </a:p>
          <a:p>
            <a:pPr algn="just">
              <a:lnSpc>
                <a:spcPts val="4306"/>
              </a:lnSpc>
            </a:pPr>
            <a:r>
              <a:rPr lang="en-US" sz="3189" spc="191" dirty="0">
                <a:solidFill>
                  <a:srgbClr val="000000"/>
                </a:solidFill>
                <a:latin typeface="Times New Roman"/>
                <a:ea typeface="Times New Roman"/>
                <a:cs typeface="Times New Roman"/>
                <a:sym typeface="Times New Roman"/>
              </a:rPr>
              <a:t>-</a:t>
            </a:r>
            <a:r>
              <a:rPr lang="en-US" sz="3189" spc="191" dirty="0" err="1">
                <a:solidFill>
                  <a:srgbClr val="000000"/>
                </a:solidFill>
                <a:latin typeface="Times New Roman"/>
                <a:ea typeface="Times New Roman"/>
                <a:cs typeface="Times New Roman"/>
                <a:sym typeface="Times New Roman"/>
              </a:rPr>
              <a:t>Thiết</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kế</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hiện</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đại</a:t>
            </a:r>
            <a:endParaRPr lang="en-US" sz="3189" spc="191" dirty="0">
              <a:solidFill>
                <a:srgbClr val="000000"/>
              </a:solidFill>
              <a:latin typeface="Times New Roman"/>
              <a:ea typeface="Times New Roman"/>
              <a:cs typeface="Times New Roman"/>
              <a:sym typeface="Times New Roman"/>
            </a:endParaRPr>
          </a:p>
          <a:p>
            <a:pPr algn="just">
              <a:lnSpc>
                <a:spcPts val="4306"/>
              </a:lnSpc>
            </a:pPr>
            <a:r>
              <a:rPr lang="en-US" sz="3189" spc="191" dirty="0">
                <a:solidFill>
                  <a:srgbClr val="000000"/>
                </a:solidFill>
                <a:latin typeface="Times New Roman"/>
                <a:ea typeface="Times New Roman"/>
                <a:cs typeface="Times New Roman"/>
                <a:sym typeface="Times New Roman"/>
              </a:rPr>
              <a:t>-</a:t>
            </a:r>
            <a:r>
              <a:rPr lang="en-US" sz="3189" spc="191" dirty="0" err="1">
                <a:solidFill>
                  <a:srgbClr val="000000"/>
                </a:solidFill>
                <a:latin typeface="Times New Roman"/>
                <a:ea typeface="Times New Roman"/>
                <a:cs typeface="Times New Roman"/>
                <a:sym typeface="Times New Roman"/>
              </a:rPr>
              <a:t>Nội</a:t>
            </a:r>
            <a:r>
              <a:rPr lang="en-US" sz="3189" spc="191" dirty="0">
                <a:solidFill>
                  <a:srgbClr val="000000"/>
                </a:solidFill>
                <a:latin typeface="Times New Roman"/>
                <a:ea typeface="Times New Roman"/>
                <a:cs typeface="Times New Roman"/>
                <a:sym typeface="Times New Roman"/>
              </a:rPr>
              <a:t> dung </a:t>
            </a:r>
            <a:r>
              <a:rPr lang="en-US" sz="3189" spc="191" dirty="0" err="1">
                <a:solidFill>
                  <a:srgbClr val="000000"/>
                </a:solidFill>
                <a:latin typeface="Times New Roman"/>
                <a:ea typeface="Times New Roman"/>
                <a:cs typeface="Times New Roman"/>
                <a:sym typeface="Times New Roman"/>
              </a:rPr>
              <a:t>rõ</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ràng</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dễ</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theo</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dõi</a:t>
            </a:r>
            <a:endParaRPr lang="en-US" sz="3189" spc="191" dirty="0">
              <a:solidFill>
                <a:srgbClr val="000000"/>
              </a:solidFill>
              <a:latin typeface="Times New Roman"/>
              <a:ea typeface="Times New Roman"/>
              <a:cs typeface="Times New Roman"/>
              <a:sym typeface="Times New Roman"/>
            </a:endParaRPr>
          </a:p>
          <a:p>
            <a:pPr algn="just">
              <a:lnSpc>
                <a:spcPts val="4306"/>
              </a:lnSpc>
            </a:pPr>
            <a:r>
              <a:rPr lang="en-US" sz="3189" spc="191" dirty="0" err="1">
                <a:solidFill>
                  <a:srgbClr val="000000"/>
                </a:solidFill>
                <a:latin typeface="Times New Roman"/>
                <a:ea typeface="Times New Roman"/>
                <a:cs typeface="Times New Roman"/>
                <a:sym typeface="Times New Roman"/>
              </a:rPr>
              <a:t>Tăng</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hiệu</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quả</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học</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tập</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và</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làm</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việc</a:t>
            </a:r>
            <a:r>
              <a:rPr lang="en-US" sz="3189" spc="191" dirty="0">
                <a:solidFill>
                  <a:srgbClr val="000000"/>
                </a:solidFill>
                <a:latin typeface="Times New Roman"/>
                <a:ea typeface="Times New Roman"/>
                <a:cs typeface="Times New Roman"/>
                <a:sym typeface="Times New Roman"/>
              </a:rPr>
              <a:t>:</a:t>
            </a:r>
          </a:p>
          <a:p>
            <a:pPr algn="just">
              <a:lnSpc>
                <a:spcPts val="4306"/>
              </a:lnSpc>
            </a:pPr>
            <a:r>
              <a:rPr lang="en-US" sz="3189" spc="191" dirty="0">
                <a:solidFill>
                  <a:srgbClr val="000000"/>
                </a:solidFill>
                <a:latin typeface="Times New Roman"/>
                <a:ea typeface="Times New Roman"/>
                <a:cs typeface="Times New Roman"/>
                <a:sym typeface="Times New Roman"/>
              </a:rPr>
              <a:t>-</a:t>
            </a:r>
            <a:r>
              <a:rPr lang="en-US" sz="3189" spc="191" dirty="0" err="1">
                <a:solidFill>
                  <a:srgbClr val="000000"/>
                </a:solidFill>
                <a:latin typeface="Times New Roman"/>
                <a:ea typeface="Times New Roman"/>
                <a:cs typeface="Times New Roman"/>
                <a:sym typeface="Times New Roman"/>
              </a:rPr>
              <a:t>Người</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học</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hiểu</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bài</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nhanh</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hơn</a:t>
            </a:r>
            <a:endParaRPr lang="en-US" sz="3189" spc="191" dirty="0">
              <a:solidFill>
                <a:srgbClr val="000000"/>
              </a:solidFill>
              <a:latin typeface="Times New Roman"/>
              <a:ea typeface="Times New Roman"/>
              <a:cs typeface="Times New Roman"/>
              <a:sym typeface="Times New Roman"/>
            </a:endParaRPr>
          </a:p>
          <a:p>
            <a:pPr algn="just">
              <a:lnSpc>
                <a:spcPts val="4306"/>
              </a:lnSpc>
            </a:pPr>
            <a:r>
              <a:rPr lang="en-US" sz="3189" spc="191" dirty="0">
                <a:solidFill>
                  <a:srgbClr val="000000"/>
                </a:solidFill>
                <a:latin typeface="Times New Roman"/>
                <a:ea typeface="Times New Roman"/>
                <a:cs typeface="Times New Roman"/>
                <a:sym typeface="Times New Roman"/>
              </a:rPr>
              <a:t>-</a:t>
            </a:r>
            <a:r>
              <a:rPr lang="en-US" sz="3189" spc="191" dirty="0" err="1">
                <a:solidFill>
                  <a:srgbClr val="000000"/>
                </a:solidFill>
                <a:latin typeface="Times New Roman"/>
                <a:ea typeface="Times New Roman"/>
                <a:cs typeface="Times New Roman"/>
                <a:sym typeface="Times New Roman"/>
              </a:rPr>
              <a:t>Người</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trình</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bày</a:t>
            </a:r>
            <a:r>
              <a:rPr lang="en-US" sz="3189" spc="191" dirty="0">
                <a:solidFill>
                  <a:srgbClr val="000000"/>
                </a:solidFill>
                <a:latin typeface="Times New Roman"/>
                <a:ea typeface="Times New Roman"/>
                <a:cs typeface="Times New Roman"/>
                <a:sym typeface="Times New Roman"/>
              </a:rPr>
              <a:t> </a:t>
            </a:r>
            <a:r>
              <a:rPr lang="en-US" sz="3189" spc="191" dirty="0" err="1">
                <a:solidFill>
                  <a:srgbClr val="000000"/>
                </a:solidFill>
                <a:latin typeface="Times New Roman"/>
                <a:ea typeface="Times New Roman"/>
                <a:cs typeface="Times New Roman"/>
                <a:sym typeface="Times New Roman"/>
              </a:rPr>
              <a:t>tự</a:t>
            </a:r>
            <a:r>
              <a:rPr lang="en-US" sz="3189" spc="191" dirty="0">
                <a:solidFill>
                  <a:srgbClr val="000000"/>
                </a:solidFill>
                <a:latin typeface="Times New Roman"/>
                <a:ea typeface="Times New Roman"/>
                <a:cs typeface="Times New Roman"/>
                <a:sym typeface="Times New Roman"/>
              </a:rPr>
              <a:t> tin </a:t>
            </a:r>
            <a:r>
              <a:rPr lang="en-US" sz="3189" spc="191" dirty="0" err="1">
                <a:solidFill>
                  <a:srgbClr val="000000"/>
                </a:solidFill>
                <a:latin typeface="Times New Roman"/>
                <a:ea typeface="Times New Roman"/>
                <a:cs typeface="Times New Roman"/>
                <a:sym typeface="Times New Roman"/>
              </a:rPr>
              <a:t>hơn</a:t>
            </a:r>
            <a:endParaRPr lang="en-US" sz="3189" spc="191" dirty="0">
              <a:solidFill>
                <a:srgbClr val="000000"/>
              </a:solidFill>
              <a:latin typeface="Times New Roman"/>
              <a:ea typeface="Times New Roman"/>
              <a:cs typeface="Times New Roman"/>
              <a:sym typeface="Times New Roman"/>
            </a:endParaRPr>
          </a:p>
          <a:p>
            <a:pPr algn="just">
              <a:lnSpc>
                <a:spcPts val="3631"/>
              </a:lnSpc>
            </a:pPr>
            <a:endParaRPr lang="en-US" sz="3189" spc="191" dirty="0">
              <a:solidFill>
                <a:srgbClr val="000000"/>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554997" y="2971814"/>
            <a:ext cx="13178005" cy="6243903"/>
          </a:xfrm>
          <a:custGeom>
            <a:avLst/>
            <a:gdLst/>
            <a:ahLst/>
            <a:cxnLst/>
            <a:rect l="l" t="t" r="r" b="b"/>
            <a:pathLst>
              <a:path w="13178005" h="6243903">
                <a:moveTo>
                  <a:pt x="0" y="0"/>
                </a:moveTo>
                <a:lnTo>
                  <a:pt x="13178006" y="0"/>
                </a:lnTo>
                <a:lnTo>
                  <a:pt x="13178006" y="6243903"/>
                </a:lnTo>
                <a:lnTo>
                  <a:pt x="0" y="6243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SUNO</a:t>
            </a:r>
          </a:p>
        </p:txBody>
      </p:sp>
      <p:sp>
        <p:nvSpPr>
          <p:cNvPr id="10" name="Freeform 10"/>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4060949" y="4200045"/>
            <a:ext cx="10491475" cy="3547662"/>
          </a:xfrm>
          <a:prstGeom prst="rect">
            <a:avLst/>
          </a:prstGeom>
        </p:spPr>
        <p:txBody>
          <a:bodyPr lIns="0" tIns="0" rIns="0" bIns="0" rtlCol="0" anchor="t">
            <a:spAutoFit/>
          </a:bodyPr>
          <a:lstStyle/>
          <a:p>
            <a:pPr algn="just">
              <a:lnSpc>
                <a:spcPts val="4330"/>
              </a:lnSpc>
            </a:pPr>
            <a:r>
              <a:rPr lang="en-US" sz="3207" spc="192">
                <a:solidFill>
                  <a:srgbClr val="000000"/>
                </a:solidFill>
                <a:latin typeface="Times New Roman"/>
                <a:ea typeface="Times New Roman"/>
                <a:cs typeface="Times New Roman"/>
                <a:sym typeface="Times New Roman"/>
              </a:rPr>
              <a:t> 1.Khái Niệm</a:t>
            </a:r>
          </a:p>
          <a:p>
            <a:pPr algn="just">
              <a:lnSpc>
                <a:spcPts val="3953"/>
              </a:lnSpc>
            </a:pPr>
            <a:r>
              <a:rPr lang="en-US" sz="2928" spc="175">
                <a:solidFill>
                  <a:srgbClr val="000000"/>
                </a:solidFill>
                <a:latin typeface="Times New Roman"/>
                <a:ea typeface="Times New Roman"/>
                <a:cs typeface="Times New Roman"/>
                <a:sym typeface="Times New Roman"/>
              </a:rPr>
              <a:t>Gamma là một công cụ tạo bài trình bày bằng trí tuệ nhân tạo (AI), giúp người dùng tạo slide, tài liệu và trang trình bày nhanh chóng chỉ từ văn bản mô tả. Gamma hỗ trợ làm nội dung đẹp – gọn – chuyên nghiệp mà không cần kỹ năng thiết kế phức tạp</a:t>
            </a:r>
          </a:p>
          <a:p>
            <a:pPr algn="just">
              <a:lnSpc>
                <a:spcPts val="3953"/>
              </a:lnSpc>
            </a:pPr>
            <a:endParaRPr lang="en-US" sz="2928" spc="175">
              <a:solidFill>
                <a:srgbClr val="000000"/>
              </a:solidFill>
              <a:latin typeface="Times New Roman"/>
              <a:ea typeface="Times New Roman"/>
              <a:cs typeface="Times New Roman"/>
              <a:sym typeface="Times New Roman"/>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031297" y="2864831"/>
            <a:ext cx="14455425" cy="6849160"/>
          </a:xfrm>
          <a:custGeom>
            <a:avLst/>
            <a:gdLst/>
            <a:ahLst/>
            <a:cxnLst/>
            <a:rect l="l" t="t" r="r" b="b"/>
            <a:pathLst>
              <a:path w="14455425" h="6849160">
                <a:moveTo>
                  <a:pt x="0" y="0"/>
                </a:moveTo>
                <a:lnTo>
                  <a:pt x="14455425" y="0"/>
                </a:lnTo>
                <a:lnTo>
                  <a:pt x="14455425" y="6849160"/>
                </a:lnTo>
                <a:lnTo>
                  <a:pt x="0" y="68491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SUNO</a:t>
            </a:r>
          </a:p>
        </p:txBody>
      </p:sp>
      <p:sp>
        <p:nvSpPr>
          <p:cNvPr id="10" name="Freeform 10"/>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3487412" y="4177229"/>
            <a:ext cx="11543194" cy="4955711"/>
          </a:xfrm>
          <a:prstGeom prst="rect">
            <a:avLst/>
          </a:prstGeom>
        </p:spPr>
        <p:txBody>
          <a:bodyPr lIns="0" tIns="0" rIns="0" bIns="0" rtlCol="0" anchor="t">
            <a:spAutoFit/>
          </a:bodyPr>
          <a:lstStyle/>
          <a:p>
            <a:pPr algn="just">
              <a:lnSpc>
                <a:spcPts val="4735"/>
              </a:lnSpc>
            </a:pPr>
            <a:r>
              <a:rPr lang="en-US" sz="3507" spc="210">
                <a:solidFill>
                  <a:srgbClr val="000000"/>
                </a:solidFill>
                <a:latin typeface="Times New Roman"/>
                <a:ea typeface="Times New Roman"/>
                <a:cs typeface="Times New Roman"/>
                <a:sym typeface="Times New Roman"/>
              </a:rPr>
              <a:t>2. Nguồn gốc của công cụ Suno</a:t>
            </a:r>
          </a:p>
          <a:p>
            <a:pPr algn="just">
              <a:lnSpc>
                <a:spcPts val="4330"/>
              </a:lnSpc>
            </a:pPr>
            <a:r>
              <a:rPr lang="en-US" sz="3207" spc="192">
                <a:solidFill>
                  <a:srgbClr val="000000"/>
                </a:solidFill>
                <a:latin typeface="Times New Roman"/>
                <a:ea typeface="Times New Roman"/>
                <a:cs typeface="Times New Roman"/>
                <a:sym typeface="Times New Roman"/>
              </a:rPr>
              <a:t>Suno ra đời trong bối cảnh trí tuệ nhân tạo (AI) ngày càng phát triển và được ứng dụng mạnh mẽ trong lĩnh vực sáng tạo nội dung số, đặc biệt là âm nhạc. Trước đây, việc sáng tác và sản xuất âm nhạc đòi hỏi người dùng phải có kiến thức chuyên môn, kỹ năng phối khí và các phần mềm phức tạp. Điều này gây khó khăn cho nhiều người yêu âm nhạc nhưng không có nền tảng chuyên sâu.</a:t>
            </a:r>
          </a:p>
          <a:p>
            <a:pPr algn="just">
              <a:lnSpc>
                <a:spcPts val="4330"/>
              </a:lnSpc>
            </a:pPr>
            <a:endParaRPr lang="en-US" sz="3207" spc="192">
              <a:solidFill>
                <a:srgbClr val="000000"/>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168904" y="2291219"/>
            <a:ext cx="15945471" cy="7555162"/>
          </a:xfrm>
          <a:custGeom>
            <a:avLst/>
            <a:gdLst/>
            <a:ahLst/>
            <a:cxnLst/>
            <a:rect l="l" t="t" r="r" b="b"/>
            <a:pathLst>
              <a:path w="15945471" h="7555162">
                <a:moveTo>
                  <a:pt x="0" y="0"/>
                </a:moveTo>
                <a:lnTo>
                  <a:pt x="15945471" y="0"/>
                </a:lnTo>
                <a:lnTo>
                  <a:pt x="15945471" y="7555162"/>
                </a:lnTo>
                <a:lnTo>
                  <a:pt x="0" y="7555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0727362" y="3544347"/>
            <a:ext cx="4466238" cy="2182874"/>
          </a:xfrm>
          <a:custGeom>
            <a:avLst/>
            <a:gdLst/>
            <a:ahLst/>
            <a:cxnLst/>
            <a:rect l="l" t="t" r="r" b="b"/>
            <a:pathLst>
              <a:path w="4466238" h="2182874">
                <a:moveTo>
                  <a:pt x="0" y="0"/>
                </a:moveTo>
                <a:lnTo>
                  <a:pt x="4466239" y="0"/>
                </a:lnTo>
                <a:lnTo>
                  <a:pt x="4466239" y="2182874"/>
                </a:lnTo>
                <a:lnTo>
                  <a:pt x="0" y="2182874"/>
                </a:lnTo>
                <a:lnTo>
                  <a:pt x="0" y="0"/>
                </a:lnTo>
                <a:close/>
              </a:path>
            </a:pathLst>
          </a:custGeom>
          <a:blipFill>
            <a:blip r:embed="rId15"/>
            <a:stretch>
              <a:fillRect/>
            </a:stretch>
          </a:blipFill>
        </p:spPr>
      </p:sp>
      <p:sp>
        <p:nvSpPr>
          <p:cNvPr id="13" name="TextBox 13"/>
          <p:cNvSpPr txBox="1"/>
          <p:nvPr/>
        </p:nvSpPr>
        <p:spPr>
          <a:xfrm>
            <a:off x="3012339" y="3432407"/>
            <a:ext cx="10491475" cy="5552929"/>
          </a:xfrm>
          <a:prstGeom prst="rect">
            <a:avLst/>
          </a:prstGeom>
        </p:spPr>
        <p:txBody>
          <a:bodyPr lIns="0" tIns="0" rIns="0" bIns="0" rtlCol="0" anchor="t">
            <a:spAutoFit/>
          </a:bodyPr>
          <a:lstStyle/>
          <a:p>
            <a:pPr algn="just">
              <a:lnSpc>
                <a:spcPts val="5140"/>
              </a:lnSpc>
            </a:pPr>
            <a:r>
              <a:rPr lang="en-US" sz="3807" spc="228">
                <a:solidFill>
                  <a:srgbClr val="000000"/>
                </a:solidFill>
                <a:latin typeface="Times New Roman"/>
                <a:ea typeface="Times New Roman"/>
                <a:cs typeface="Times New Roman"/>
                <a:sym typeface="Times New Roman"/>
              </a:rPr>
              <a:t>3.Ứng dụng của công cụ Suno</a:t>
            </a:r>
          </a:p>
          <a:p>
            <a:pPr algn="just">
              <a:lnSpc>
                <a:spcPts val="4330"/>
              </a:lnSpc>
            </a:pPr>
            <a:r>
              <a:rPr lang="en-US" sz="3207" spc="192">
                <a:solidFill>
                  <a:srgbClr val="000000"/>
                </a:solidFill>
                <a:latin typeface="Times New Roman"/>
                <a:ea typeface="Times New Roman"/>
                <a:cs typeface="Times New Roman"/>
                <a:sym typeface="Times New Roman"/>
              </a:rPr>
              <a:t>- Trong sáng tạo âm nhạc cá nhân</a:t>
            </a:r>
          </a:p>
          <a:p>
            <a:pPr algn="just">
              <a:lnSpc>
                <a:spcPts val="4330"/>
              </a:lnSpc>
            </a:pPr>
            <a:r>
              <a:rPr lang="en-US" sz="3207" spc="192">
                <a:solidFill>
                  <a:srgbClr val="000000"/>
                </a:solidFill>
                <a:latin typeface="Times New Roman"/>
                <a:ea typeface="Times New Roman"/>
                <a:cs typeface="Times New Roman"/>
                <a:sym typeface="Times New Roman"/>
              </a:rPr>
              <a:t>Tạo bài hát theo chủ đề, cảm xúc</a:t>
            </a:r>
          </a:p>
          <a:p>
            <a:pPr algn="just">
              <a:lnSpc>
                <a:spcPts val="4330"/>
              </a:lnSpc>
            </a:pPr>
            <a:r>
              <a:rPr lang="en-US" sz="3207" spc="192">
                <a:solidFill>
                  <a:srgbClr val="000000"/>
                </a:solidFill>
                <a:latin typeface="Times New Roman"/>
                <a:ea typeface="Times New Roman"/>
                <a:cs typeface="Times New Roman"/>
                <a:sym typeface="Times New Roman"/>
              </a:rPr>
              <a:t>Sáng tác lời và nhạc cùng lúc</a:t>
            </a:r>
          </a:p>
          <a:p>
            <a:pPr algn="just">
              <a:lnSpc>
                <a:spcPts val="4330"/>
              </a:lnSpc>
            </a:pPr>
            <a:r>
              <a:rPr lang="en-US" sz="3207" spc="192">
                <a:solidFill>
                  <a:srgbClr val="000000"/>
                </a:solidFill>
                <a:latin typeface="Times New Roman"/>
                <a:ea typeface="Times New Roman"/>
                <a:cs typeface="Times New Roman"/>
                <a:sym typeface="Times New Roman"/>
              </a:rPr>
              <a:t>Thử nghiệm nhiều thể loại nhạc khác nhau</a:t>
            </a:r>
          </a:p>
          <a:p>
            <a:pPr algn="just">
              <a:lnSpc>
                <a:spcPts val="4330"/>
              </a:lnSpc>
            </a:pPr>
            <a:r>
              <a:rPr lang="en-US" sz="3207" spc="192">
                <a:solidFill>
                  <a:srgbClr val="000000"/>
                </a:solidFill>
                <a:latin typeface="Times New Roman"/>
                <a:ea typeface="Times New Roman"/>
                <a:cs typeface="Times New Roman"/>
                <a:sym typeface="Times New Roman"/>
              </a:rPr>
              <a:t>- Trong học tập và giáo dục</a:t>
            </a:r>
          </a:p>
          <a:p>
            <a:pPr algn="just">
              <a:lnSpc>
                <a:spcPts val="4330"/>
              </a:lnSpc>
            </a:pPr>
            <a:r>
              <a:rPr lang="en-US" sz="3207" spc="192">
                <a:solidFill>
                  <a:srgbClr val="000000"/>
                </a:solidFill>
                <a:latin typeface="Times New Roman"/>
                <a:ea typeface="Times New Roman"/>
                <a:cs typeface="Times New Roman"/>
                <a:sym typeface="Times New Roman"/>
              </a:rPr>
              <a:t>Học sinh, sinh viên dùng Suno để minh họa bài học</a:t>
            </a:r>
          </a:p>
          <a:p>
            <a:pPr algn="just">
              <a:lnSpc>
                <a:spcPts val="4330"/>
              </a:lnSpc>
            </a:pPr>
            <a:r>
              <a:rPr lang="en-US" sz="3207" spc="192">
                <a:solidFill>
                  <a:srgbClr val="000000"/>
                </a:solidFill>
                <a:latin typeface="Times New Roman"/>
                <a:ea typeface="Times New Roman"/>
                <a:cs typeface="Times New Roman"/>
                <a:sym typeface="Times New Roman"/>
              </a:rPr>
              <a:t>Sáng tác nhạc cho các dự án học tập</a:t>
            </a:r>
          </a:p>
          <a:p>
            <a:pPr algn="just">
              <a:lnSpc>
                <a:spcPts val="4330"/>
              </a:lnSpc>
            </a:pPr>
            <a:r>
              <a:rPr lang="en-US" sz="3207" spc="192">
                <a:solidFill>
                  <a:srgbClr val="000000"/>
                </a:solidFill>
                <a:latin typeface="Times New Roman"/>
                <a:ea typeface="Times New Roman"/>
                <a:cs typeface="Times New Roman"/>
                <a:sym typeface="Times New Roman"/>
              </a:rPr>
              <a:t>Giúp việc học trở nên sinh động và sáng tạo hơn</a:t>
            </a:r>
          </a:p>
          <a:p>
            <a:pPr algn="just">
              <a:lnSpc>
                <a:spcPts val="4330"/>
              </a:lnSpc>
            </a:pPr>
            <a:endParaRPr lang="en-US" sz="3207" spc="192">
              <a:solidFill>
                <a:srgbClr val="000000"/>
              </a:solidFill>
              <a:latin typeface="Times New Roman"/>
              <a:ea typeface="Times New Roman"/>
              <a:cs typeface="Times New Roman"/>
              <a:sym typeface="Times New Roman"/>
            </a:endParaRPr>
          </a:p>
        </p:txBody>
      </p:sp>
      <p:sp>
        <p:nvSpPr>
          <p:cNvPr id="14" name="Freeform 14"/>
          <p:cNvSpPr/>
          <p:nvPr/>
        </p:nvSpPr>
        <p:spPr>
          <a:xfrm>
            <a:off x="12850463" y="5727221"/>
            <a:ext cx="2732548" cy="2396908"/>
          </a:xfrm>
          <a:custGeom>
            <a:avLst/>
            <a:gdLst/>
            <a:ahLst/>
            <a:cxnLst/>
            <a:rect l="l" t="t" r="r" b="b"/>
            <a:pathLst>
              <a:path w="2732548" h="2396908">
                <a:moveTo>
                  <a:pt x="0" y="0"/>
                </a:moveTo>
                <a:lnTo>
                  <a:pt x="2732548" y="0"/>
                </a:lnTo>
                <a:lnTo>
                  <a:pt x="2732548" y="2396908"/>
                </a:lnTo>
                <a:lnTo>
                  <a:pt x="0" y="239690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SUNO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27339" y="2452910"/>
            <a:ext cx="14972657" cy="7094231"/>
          </a:xfrm>
          <a:custGeom>
            <a:avLst/>
            <a:gdLst/>
            <a:ahLst/>
            <a:cxnLst/>
            <a:rect l="l" t="t" r="r" b="b"/>
            <a:pathLst>
              <a:path w="14972657" h="7094231">
                <a:moveTo>
                  <a:pt x="0" y="0"/>
                </a:moveTo>
                <a:lnTo>
                  <a:pt x="14972657" y="0"/>
                </a:lnTo>
                <a:lnTo>
                  <a:pt x="14972657" y="7094231"/>
                </a:lnTo>
                <a:lnTo>
                  <a:pt x="0" y="70942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2452882" y="4126048"/>
            <a:ext cx="3020799" cy="3207412"/>
          </a:xfrm>
          <a:custGeom>
            <a:avLst/>
            <a:gdLst/>
            <a:ahLst/>
            <a:cxnLst/>
            <a:rect l="l" t="t" r="r" b="b"/>
            <a:pathLst>
              <a:path w="3020799" h="3207412">
                <a:moveTo>
                  <a:pt x="0" y="0"/>
                </a:moveTo>
                <a:lnTo>
                  <a:pt x="3020799" y="0"/>
                </a:lnTo>
                <a:lnTo>
                  <a:pt x="3020799" y="3207412"/>
                </a:lnTo>
                <a:lnTo>
                  <a:pt x="0" y="3207412"/>
                </a:lnTo>
                <a:lnTo>
                  <a:pt x="0" y="0"/>
                </a:lnTo>
                <a:close/>
              </a:path>
            </a:pathLst>
          </a:custGeom>
          <a:blipFill>
            <a:blip r:embed="rId15"/>
            <a:stretch>
              <a:fillRect/>
            </a:stretch>
          </a:blipFill>
        </p:spPr>
      </p:sp>
      <p:sp>
        <p:nvSpPr>
          <p:cNvPr id="13" name="TextBox 13"/>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SUNO</a:t>
            </a:r>
          </a:p>
        </p:txBody>
      </p:sp>
      <p:sp>
        <p:nvSpPr>
          <p:cNvPr id="14" name="TextBox 14"/>
          <p:cNvSpPr txBox="1"/>
          <p:nvPr/>
        </p:nvSpPr>
        <p:spPr>
          <a:xfrm>
            <a:off x="3280541" y="3725564"/>
            <a:ext cx="11140115" cy="5093115"/>
          </a:xfrm>
          <a:prstGeom prst="rect">
            <a:avLst/>
          </a:prstGeom>
        </p:spPr>
        <p:txBody>
          <a:bodyPr lIns="0" tIns="0" rIns="0" bIns="0" rtlCol="0" anchor="t">
            <a:spAutoFit/>
          </a:bodyPr>
          <a:lstStyle/>
          <a:p>
            <a:pPr algn="just">
              <a:lnSpc>
                <a:spcPts val="4515"/>
              </a:lnSpc>
            </a:pPr>
            <a:r>
              <a:rPr lang="en-US" sz="3344" spc="200">
                <a:solidFill>
                  <a:srgbClr val="000000"/>
                </a:solidFill>
                <a:latin typeface="Times New Roman"/>
                <a:ea typeface="Times New Roman"/>
                <a:cs typeface="Times New Roman"/>
                <a:sym typeface="Times New Roman"/>
              </a:rPr>
              <a:t>- Trong truyền thông và giải trí</a:t>
            </a:r>
          </a:p>
          <a:p>
            <a:pPr algn="just">
              <a:lnSpc>
                <a:spcPts val="4515"/>
              </a:lnSpc>
            </a:pPr>
            <a:r>
              <a:rPr lang="en-US" sz="3344" spc="200">
                <a:solidFill>
                  <a:srgbClr val="000000"/>
                </a:solidFill>
                <a:latin typeface="Times New Roman"/>
                <a:ea typeface="Times New Roman"/>
                <a:cs typeface="Times New Roman"/>
                <a:sym typeface="Times New Roman"/>
              </a:rPr>
              <a:t>Tạo nhạc nền cho video, podcast</a:t>
            </a:r>
          </a:p>
          <a:p>
            <a:pPr algn="just">
              <a:lnSpc>
                <a:spcPts val="4515"/>
              </a:lnSpc>
            </a:pPr>
            <a:r>
              <a:rPr lang="en-US" sz="3344" spc="200">
                <a:solidFill>
                  <a:srgbClr val="000000"/>
                </a:solidFill>
                <a:latin typeface="Times New Roman"/>
                <a:ea typeface="Times New Roman"/>
                <a:cs typeface="Times New Roman"/>
                <a:sym typeface="Times New Roman"/>
              </a:rPr>
              <a:t>Sáng tác bài hát quảng bá, giới thiệu nội dung</a:t>
            </a:r>
          </a:p>
          <a:p>
            <a:pPr algn="just">
              <a:lnSpc>
                <a:spcPts val="4515"/>
              </a:lnSpc>
            </a:pPr>
            <a:r>
              <a:rPr lang="en-US" sz="3344" spc="200">
                <a:solidFill>
                  <a:srgbClr val="000000"/>
                </a:solidFill>
                <a:latin typeface="Times New Roman"/>
                <a:ea typeface="Times New Roman"/>
                <a:cs typeface="Times New Roman"/>
                <a:sym typeface="Times New Roman"/>
              </a:rPr>
              <a:t>Hỗ trợ sáng tạo nội dung trên mạng xã hội</a:t>
            </a:r>
          </a:p>
          <a:p>
            <a:pPr algn="just">
              <a:lnSpc>
                <a:spcPts val="4515"/>
              </a:lnSpc>
            </a:pPr>
            <a:r>
              <a:rPr lang="en-US" sz="3344" spc="200">
                <a:solidFill>
                  <a:srgbClr val="000000"/>
                </a:solidFill>
                <a:latin typeface="Times New Roman"/>
                <a:ea typeface="Times New Roman"/>
                <a:cs typeface="Times New Roman"/>
                <a:sym typeface="Times New Roman"/>
              </a:rPr>
              <a:t>- Trong đời sống cá nhân</a:t>
            </a:r>
          </a:p>
          <a:p>
            <a:pPr algn="just">
              <a:lnSpc>
                <a:spcPts val="4515"/>
              </a:lnSpc>
            </a:pPr>
            <a:r>
              <a:rPr lang="en-US" sz="3344" spc="200">
                <a:solidFill>
                  <a:srgbClr val="000000"/>
                </a:solidFill>
                <a:latin typeface="Times New Roman"/>
                <a:ea typeface="Times New Roman"/>
                <a:cs typeface="Times New Roman"/>
                <a:sym typeface="Times New Roman"/>
              </a:rPr>
              <a:t>Tạo nhạc giải trí, thư giãn</a:t>
            </a:r>
          </a:p>
          <a:p>
            <a:pPr algn="just">
              <a:lnSpc>
                <a:spcPts val="4515"/>
              </a:lnSpc>
            </a:pPr>
            <a:r>
              <a:rPr lang="en-US" sz="3344" spc="200">
                <a:solidFill>
                  <a:srgbClr val="000000"/>
                </a:solidFill>
                <a:latin typeface="Times New Roman"/>
                <a:ea typeface="Times New Roman"/>
                <a:cs typeface="Times New Roman"/>
                <a:sym typeface="Times New Roman"/>
              </a:rPr>
              <a:t>Gửi tặng bài hát cá nhân hóa cho bạn bè, người thân</a:t>
            </a:r>
          </a:p>
          <a:p>
            <a:pPr algn="just">
              <a:lnSpc>
                <a:spcPts val="4515"/>
              </a:lnSpc>
            </a:pPr>
            <a:r>
              <a:rPr lang="en-US" sz="3344" spc="200">
                <a:solidFill>
                  <a:srgbClr val="000000"/>
                </a:solidFill>
                <a:latin typeface="Times New Roman"/>
                <a:ea typeface="Times New Roman"/>
                <a:cs typeface="Times New Roman"/>
                <a:sym typeface="Times New Roman"/>
              </a:rPr>
              <a:t>Lưu giữ cảm xúc thông qua âm nhạc</a:t>
            </a:r>
          </a:p>
          <a:p>
            <a:pPr algn="just">
              <a:lnSpc>
                <a:spcPts val="3975"/>
              </a:lnSpc>
            </a:pPr>
            <a:endParaRPr lang="en-US" sz="3344" spc="200">
              <a:solidFill>
                <a:srgbClr val="000000"/>
              </a:solidFill>
              <a:latin typeface="Times New Roman"/>
              <a:ea typeface="Times New Roman"/>
              <a:cs typeface="Times New Roman"/>
              <a:sym typeface="Times New Roman"/>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28700" y="1939939"/>
            <a:ext cx="16753943" cy="7938226"/>
          </a:xfrm>
          <a:custGeom>
            <a:avLst/>
            <a:gdLst/>
            <a:ahLst/>
            <a:cxnLst/>
            <a:rect l="l" t="t" r="r" b="b"/>
            <a:pathLst>
              <a:path w="16753943" h="7938226">
                <a:moveTo>
                  <a:pt x="0" y="0"/>
                </a:moveTo>
                <a:lnTo>
                  <a:pt x="16753943" y="0"/>
                </a:lnTo>
                <a:lnTo>
                  <a:pt x="16753943" y="7938226"/>
                </a:lnTo>
                <a:lnTo>
                  <a:pt x="0" y="79382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791591"/>
            <a:ext cx="9670955" cy="2296697"/>
          </a:xfrm>
          <a:custGeom>
            <a:avLst/>
            <a:gdLst/>
            <a:ahLst/>
            <a:cxnLst/>
            <a:rect l="l" t="t" r="r" b="b"/>
            <a:pathLst>
              <a:path w="9670955" h="2296697">
                <a:moveTo>
                  <a:pt x="0" y="0"/>
                </a:moveTo>
                <a:lnTo>
                  <a:pt x="9670954" y="0"/>
                </a:lnTo>
                <a:lnTo>
                  <a:pt x="9670954" y="2296696"/>
                </a:lnTo>
                <a:lnTo>
                  <a:pt x="0" y="22966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4785489" y="143999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SUNO</a:t>
            </a:r>
          </a:p>
        </p:txBody>
      </p:sp>
      <p:sp>
        <p:nvSpPr>
          <p:cNvPr id="13" name="TextBox 13"/>
          <p:cNvSpPr txBox="1"/>
          <p:nvPr/>
        </p:nvSpPr>
        <p:spPr>
          <a:xfrm>
            <a:off x="2949321" y="3169557"/>
            <a:ext cx="12389359" cy="6424710"/>
          </a:xfrm>
          <a:prstGeom prst="rect">
            <a:avLst/>
          </a:prstGeom>
        </p:spPr>
        <p:txBody>
          <a:bodyPr lIns="0" tIns="0" rIns="0" bIns="0" rtlCol="0" anchor="t">
            <a:spAutoFit/>
          </a:bodyPr>
          <a:lstStyle/>
          <a:p>
            <a:pPr algn="just">
              <a:lnSpc>
                <a:spcPts val="4785"/>
              </a:lnSpc>
            </a:pPr>
            <a:r>
              <a:rPr lang="en-US" sz="3544" spc="212">
                <a:solidFill>
                  <a:srgbClr val="000000"/>
                </a:solidFill>
                <a:latin typeface="Times New Roman"/>
                <a:ea typeface="Times New Roman"/>
                <a:cs typeface="Times New Roman"/>
                <a:sym typeface="Times New Roman"/>
              </a:rPr>
              <a:t>3. Kết quả và hiệu quả mà Suno mang lại</a:t>
            </a:r>
          </a:p>
          <a:p>
            <a:pPr algn="just">
              <a:lnSpc>
                <a:spcPts val="4245"/>
              </a:lnSpc>
            </a:pPr>
            <a:r>
              <a:rPr lang="en-US" sz="3144" spc="188">
                <a:solidFill>
                  <a:srgbClr val="000000"/>
                </a:solidFill>
                <a:latin typeface="Times New Roman"/>
                <a:ea typeface="Times New Roman"/>
                <a:cs typeface="Times New Roman"/>
                <a:sym typeface="Times New Roman"/>
              </a:rPr>
              <a:t>-Mở rộng khả năng sáng tạo</a:t>
            </a:r>
          </a:p>
          <a:p>
            <a:pPr algn="just">
              <a:lnSpc>
                <a:spcPts val="4245"/>
              </a:lnSpc>
            </a:pPr>
            <a:r>
              <a:rPr lang="en-US" sz="3144" spc="188">
                <a:solidFill>
                  <a:srgbClr val="000000"/>
                </a:solidFill>
                <a:latin typeface="Times New Roman"/>
                <a:ea typeface="Times New Roman"/>
                <a:cs typeface="Times New Roman"/>
                <a:sym typeface="Times New Roman"/>
              </a:rPr>
              <a:t>Suno giúp những người không biết nhạc lý vẫn có thể sáng tác, từ đó khuyến khích sự sáng tạo và thể hiện cá nhân.</a:t>
            </a:r>
          </a:p>
          <a:p>
            <a:pPr algn="just">
              <a:lnSpc>
                <a:spcPts val="4245"/>
              </a:lnSpc>
            </a:pPr>
            <a:r>
              <a:rPr lang="en-US" sz="3144" spc="188">
                <a:solidFill>
                  <a:srgbClr val="000000"/>
                </a:solidFill>
                <a:latin typeface="Times New Roman"/>
                <a:ea typeface="Times New Roman"/>
                <a:cs typeface="Times New Roman"/>
                <a:sym typeface="Times New Roman"/>
              </a:rPr>
              <a:t>- Tiết kiệm thời gian và chi phí</a:t>
            </a:r>
          </a:p>
          <a:p>
            <a:pPr algn="just">
              <a:lnSpc>
                <a:spcPts val="4245"/>
              </a:lnSpc>
            </a:pPr>
            <a:r>
              <a:rPr lang="en-US" sz="3144" spc="188">
                <a:solidFill>
                  <a:srgbClr val="000000"/>
                </a:solidFill>
                <a:latin typeface="Times New Roman"/>
                <a:ea typeface="Times New Roman"/>
                <a:cs typeface="Times New Roman"/>
                <a:sym typeface="Times New Roman"/>
              </a:rPr>
              <a:t>Người dùng không cần phòng thu hay nhạc cụ, chỉ với vài phút nhập nội dung là đã có một bài hát hoàn chỉnh.</a:t>
            </a:r>
          </a:p>
          <a:p>
            <a:pPr algn="just">
              <a:lnSpc>
                <a:spcPts val="4245"/>
              </a:lnSpc>
            </a:pPr>
            <a:r>
              <a:rPr lang="en-US" sz="3144" spc="188">
                <a:solidFill>
                  <a:srgbClr val="000000"/>
                </a:solidFill>
                <a:latin typeface="Times New Roman"/>
                <a:ea typeface="Times New Roman"/>
                <a:cs typeface="Times New Roman"/>
                <a:sym typeface="Times New Roman"/>
              </a:rPr>
              <a:t>- Đa dạng hóa sản phẩm âm nhạc</a:t>
            </a:r>
          </a:p>
          <a:p>
            <a:pPr algn="just">
              <a:lnSpc>
                <a:spcPts val="4245"/>
              </a:lnSpc>
            </a:pPr>
            <a:r>
              <a:rPr lang="en-US" sz="3144" spc="188">
                <a:solidFill>
                  <a:srgbClr val="000000"/>
                </a:solidFill>
                <a:latin typeface="Times New Roman"/>
                <a:ea typeface="Times New Roman"/>
                <a:cs typeface="Times New Roman"/>
                <a:sym typeface="Times New Roman"/>
              </a:rPr>
              <a:t>Suno có thể tạo nhạc với nhiều thể loại như pop, rap, ballad, EDM…, đáp ứng nhiều nhu cầu khác nhau.</a:t>
            </a:r>
          </a:p>
          <a:p>
            <a:pPr algn="just">
              <a:lnSpc>
                <a:spcPts val="3975"/>
              </a:lnSpc>
            </a:pPr>
            <a:endParaRPr lang="en-US" sz="3144" spc="188">
              <a:solidFill>
                <a:srgbClr val="000000"/>
              </a:solidFill>
              <a:latin typeface="Times New Roman"/>
              <a:ea typeface="Times New Roman"/>
              <a:cs typeface="Times New Roman"/>
              <a:sym typeface="Times New Roman"/>
            </a:endParaRPr>
          </a:p>
          <a:p>
            <a:pPr algn="just">
              <a:lnSpc>
                <a:spcPts val="3975"/>
              </a:lnSpc>
            </a:pPr>
            <a:endParaRPr lang="en-US" sz="3144" spc="188">
              <a:solidFill>
                <a:srgbClr val="000000"/>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4307772" y="2218845"/>
            <a:ext cx="9672455" cy="4582929"/>
          </a:xfrm>
          <a:custGeom>
            <a:avLst/>
            <a:gdLst/>
            <a:ahLst/>
            <a:cxnLst/>
            <a:rect l="l" t="t" r="r" b="b"/>
            <a:pathLst>
              <a:path w="9672455" h="4582929">
                <a:moveTo>
                  <a:pt x="0" y="0"/>
                </a:moveTo>
                <a:lnTo>
                  <a:pt x="9672456" y="0"/>
                </a:lnTo>
                <a:lnTo>
                  <a:pt x="9672456" y="4582930"/>
                </a:lnTo>
                <a:lnTo>
                  <a:pt x="0" y="4582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255441" y="2218845"/>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722589">
            <a:off x="388008" y="4289778"/>
            <a:ext cx="1281383" cy="2218845"/>
          </a:xfrm>
          <a:custGeom>
            <a:avLst/>
            <a:gdLst/>
            <a:ahLst/>
            <a:cxnLst/>
            <a:rect l="l" t="t" r="r" b="b"/>
            <a:pathLst>
              <a:path w="1281383" h="2218845">
                <a:moveTo>
                  <a:pt x="0" y="0"/>
                </a:moveTo>
                <a:lnTo>
                  <a:pt x="1281384" y="0"/>
                </a:lnTo>
                <a:lnTo>
                  <a:pt x="1281384" y="2218846"/>
                </a:lnTo>
                <a:lnTo>
                  <a:pt x="0" y="2218846"/>
                </a:lnTo>
                <a:lnTo>
                  <a:pt x="0" y="0"/>
                </a:lnTo>
                <a:close/>
              </a:path>
            </a:pathLst>
          </a:custGeom>
          <a:blipFill>
            <a:blip r:embed="rId9"/>
            <a:stretch>
              <a:fillRect/>
            </a:stretch>
          </a:blipFill>
        </p:spPr>
      </p:sp>
      <p:sp>
        <p:nvSpPr>
          <p:cNvPr id="7" name="Freeform 7"/>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4032914" y="514350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5783009" y="3200414"/>
            <a:ext cx="6721983" cy="3095180"/>
          </a:xfrm>
          <a:prstGeom prst="rect">
            <a:avLst/>
          </a:prstGeom>
        </p:spPr>
        <p:txBody>
          <a:bodyPr lIns="0" tIns="0" rIns="0" bIns="0" rtlCol="0" anchor="t">
            <a:spAutoFit/>
          </a:bodyPr>
          <a:lstStyle/>
          <a:p>
            <a:pPr algn="ctr">
              <a:lnSpc>
                <a:spcPts val="11955"/>
              </a:lnSpc>
            </a:pPr>
            <a:r>
              <a:rPr lang="en-US" sz="11955">
                <a:solidFill>
                  <a:srgbClr val="0577B8"/>
                </a:solidFill>
                <a:latin typeface="Paytone One"/>
                <a:ea typeface="Paytone One"/>
                <a:cs typeface="Paytone One"/>
                <a:sym typeface="Paytone One"/>
              </a:rPr>
              <a:t>THANK YOU</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554997" y="2971814"/>
            <a:ext cx="13178005" cy="6243903"/>
          </a:xfrm>
          <a:custGeom>
            <a:avLst/>
            <a:gdLst/>
            <a:ahLst/>
            <a:cxnLst/>
            <a:rect l="l" t="t" r="r" b="b"/>
            <a:pathLst>
              <a:path w="13178005" h="6243903">
                <a:moveTo>
                  <a:pt x="0" y="0"/>
                </a:moveTo>
                <a:lnTo>
                  <a:pt x="13178006" y="0"/>
                </a:lnTo>
                <a:lnTo>
                  <a:pt x="13178006" y="6243903"/>
                </a:lnTo>
                <a:lnTo>
                  <a:pt x="0" y="6243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4308523" y="4759016"/>
            <a:ext cx="2229162" cy="1934168"/>
          </a:xfrm>
          <a:custGeom>
            <a:avLst/>
            <a:gdLst/>
            <a:ahLst/>
            <a:cxnLst/>
            <a:rect l="l" t="t" r="r" b="b"/>
            <a:pathLst>
              <a:path w="2229162" h="1934168">
                <a:moveTo>
                  <a:pt x="0" y="0"/>
                </a:moveTo>
                <a:lnTo>
                  <a:pt x="2229162" y="0"/>
                </a:lnTo>
                <a:lnTo>
                  <a:pt x="2229162" y="1934168"/>
                </a:lnTo>
                <a:lnTo>
                  <a:pt x="0" y="193416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11743929" y="4276245"/>
            <a:ext cx="2728219" cy="2247060"/>
          </a:xfrm>
          <a:custGeom>
            <a:avLst/>
            <a:gdLst/>
            <a:ahLst/>
            <a:cxnLst/>
            <a:rect l="l" t="t" r="r" b="b"/>
            <a:pathLst>
              <a:path w="2728219" h="2247060">
                <a:moveTo>
                  <a:pt x="0" y="0"/>
                </a:moveTo>
                <a:lnTo>
                  <a:pt x="2728219" y="0"/>
                </a:lnTo>
                <a:lnTo>
                  <a:pt x="2728219" y="2247061"/>
                </a:lnTo>
                <a:lnTo>
                  <a:pt x="0" y="2247061"/>
                </a:lnTo>
                <a:lnTo>
                  <a:pt x="0" y="0"/>
                </a:lnTo>
                <a:close/>
              </a:path>
            </a:pathLst>
          </a:custGeom>
          <a:blipFill>
            <a:blip r:embed="rId17"/>
            <a:stretch>
              <a:fillRect/>
            </a:stretch>
          </a:blipFill>
        </p:spPr>
      </p:sp>
      <p:sp>
        <p:nvSpPr>
          <p:cNvPr id="14" name="TextBox 14"/>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THÀNH VIÊN</a:t>
            </a:r>
          </a:p>
        </p:txBody>
      </p:sp>
      <p:sp>
        <p:nvSpPr>
          <p:cNvPr id="15" name="TextBox 15"/>
          <p:cNvSpPr txBox="1"/>
          <p:nvPr/>
        </p:nvSpPr>
        <p:spPr>
          <a:xfrm>
            <a:off x="3463984" y="4453160"/>
            <a:ext cx="11360032" cy="3216907"/>
          </a:xfrm>
          <a:prstGeom prst="rect">
            <a:avLst/>
          </a:prstGeom>
        </p:spPr>
        <p:txBody>
          <a:bodyPr lIns="0" tIns="0" rIns="0" bIns="0" rtlCol="0" anchor="t">
            <a:spAutoFit/>
          </a:bodyPr>
          <a:lstStyle/>
          <a:p>
            <a:pPr algn="ctr">
              <a:lnSpc>
                <a:spcPts val="4304"/>
              </a:lnSpc>
            </a:pPr>
            <a:r>
              <a:rPr lang="en-US" sz="3188" spc="191">
                <a:solidFill>
                  <a:srgbClr val="000000"/>
                </a:solidFill>
                <a:latin typeface="Lexend Deca"/>
                <a:ea typeface="Lexend Deca"/>
                <a:cs typeface="Lexend Deca"/>
                <a:sym typeface="Lexend Deca"/>
              </a:rPr>
              <a:t>1.ĐINH KHÁNH LY</a:t>
            </a:r>
          </a:p>
          <a:p>
            <a:pPr algn="ctr">
              <a:lnSpc>
                <a:spcPts val="4304"/>
              </a:lnSpc>
            </a:pPr>
            <a:r>
              <a:rPr lang="en-US" sz="3188" spc="191">
                <a:solidFill>
                  <a:srgbClr val="000000"/>
                </a:solidFill>
                <a:latin typeface="Lexend Deca"/>
                <a:ea typeface="Lexend Deca"/>
                <a:cs typeface="Lexend Deca"/>
                <a:sym typeface="Lexend Deca"/>
              </a:rPr>
              <a:t>2.LÙ THỊ TIẾN</a:t>
            </a:r>
          </a:p>
          <a:p>
            <a:pPr algn="ctr">
              <a:lnSpc>
                <a:spcPts val="4304"/>
              </a:lnSpc>
            </a:pPr>
            <a:r>
              <a:rPr lang="en-US" sz="3188" spc="191">
                <a:solidFill>
                  <a:srgbClr val="000000"/>
                </a:solidFill>
                <a:latin typeface="Lexend Deca"/>
                <a:ea typeface="Lexend Deca"/>
                <a:cs typeface="Lexend Deca"/>
                <a:sym typeface="Lexend Deca"/>
              </a:rPr>
              <a:t>3.LỖ PHƯƠNG THẢO</a:t>
            </a:r>
          </a:p>
          <a:p>
            <a:pPr algn="ctr">
              <a:lnSpc>
                <a:spcPts val="4304"/>
              </a:lnSpc>
            </a:pPr>
            <a:r>
              <a:rPr lang="en-US" sz="3188" spc="191">
                <a:solidFill>
                  <a:srgbClr val="000000"/>
                </a:solidFill>
                <a:latin typeface="Lexend Deca"/>
                <a:ea typeface="Lexend Deca"/>
                <a:cs typeface="Lexend Deca"/>
                <a:sym typeface="Lexend Deca"/>
              </a:rPr>
              <a:t>4.QUÀNG THỊ VIỆT</a:t>
            </a:r>
          </a:p>
          <a:p>
            <a:pPr algn="ctr">
              <a:lnSpc>
                <a:spcPts val="4304"/>
              </a:lnSpc>
            </a:pPr>
            <a:r>
              <a:rPr lang="en-US" sz="3188" spc="191">
                <a:solidFill>
                  <a:srgbClr val="000000"/>
                </a:solidFill>
                <a:latin typeface="Lexend Deca"/>
                <a:ea typeface="Lexend Deca"/>
                <a:cs typeface="Lexend Deca"/>
                <a:sym typeface="Lexend Deca"/>
              </a:rPr>
              <a:t>5.MÙI THỊ THU HUYỀN</a:t>
            </a:r>
          </a:p>
          <a:p>
            <a:pPr marL="0" lvl="0" indent="0" algn="ctr">
              <a:lnSpc>
                <a:spcPts val="4304"/>
              </a:lnSpc>
              <a:spcBef>
                <a:spcPct val="0"/>
              </a:spcBef>
            </a:pPr>
            <a:endParaRPr lang="en-US" sz="3188" spc="191">
              <a:solidFill>
                <a:srgbClr val="000000"/>
              </a:solidFill>
              <a:latin typeface="Lexend Deca"/>
              <a:ea typeface="Lexend Deca"/>
              <a:cs typeface="Lexend Deca"/>
              <a:sym typeface="Lexend Deca"/>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554997" y="2971814"/>
            <a:ext cx="13178005" cy="6243903"/>
          </a:xfrm>
          <a:custGeom>
            <a:avLst/>
            <a:gdLst/>
            <a:ahLst/>
            <a:cxnLst/>
            <a:rect l="l" t="t" r="r" b="b"/>
            <a:pathLst>
              <a:path w="13178005" h="6243903">
                <a:moveTo>
                  <a:pt x="0" y="0"/>
                </a:moveTo>
                <a:lnTo>
                  <a:pt x="13178006" y="0"/>
                </a:lnTo>
                <a:lnTo>
                  <a:pt x="13178006" y="6243903"/>
                </a:lnTo>
                <a:lnTo>
                  <a:pt x="0" y="6243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CHATGPT</a:t>
            </a:r>
          </a:p>
        </p:txBody>
      </p:sp>
      <p:sp>
        <p:nvSpPr>
          <p:cNvPr id="10" name="Freeform 10"/>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3685227" y="4157317"/>
            <a:ext cx="10966273" cy="3674737"/>
          </a:xfrm>
          <a:prstGeom prst="rect">
            <a:avLst/>
          </a:prstGeom>
        </p:spPr>
        <p:txBody>
          <a:bodyPr lIns="0" tIns="0" rIns="0" bIns="0" rtlCol="0" anchor="t">
            <a:spAutoFit/>
          </a:bodyPr>
          <a:lstStyle/>
          <a:p>
            <a:pPr algn="ctr">
              <a:lnSpc>
                <a:spcPts val="4185"/>
              </a:lnSpc>
            </a:pPr>
            <a:r>
              <a:rPr lang="en-US" sz="3100" spc="186">
                <a:solidFill>
                  <a:srgbClr val="000000"/>
                </a:solidFill>
                <a:latin typeface="Times New Roman"/>
                <a:ea typeface="Times New Roman"/>
                <a:cs typeface="Times New Roman"/>
                <a:sym typeface="Times New Roman"/>
              </a:rPr>
              <a:t>1.Khái niệm</a:t>
            </a:r>
          </a:p>
          <a:p>
            <a:pPr marL="0" lvl="0" indent="0" algn="ctr">
              <a:lnSpc>
                <a:spcPts val="4185"/>
              </a:lnSpc>
              <a:spcBef>
                <a:spcPct val="0"/>
              </a:spcBef>
            </a:pPr>
            <a:r>
              <a:rPr lang="en-US" sz="3100" spc="186">
                <a:solidFill>
                  <a:srgbClr val="000000"/>
                </a:solidFill>
                <a:latin typeface="Times New Roman"/>
                <a:ea typeface="Times New Roman"/>
                <a:cs typeface="Times New Roman"/>
                <a:sym typeface="Times New Roman"/>
              </a:rPr>
              <a:t>ChatGPT (viết tắt của Chat Generative Pre-trained Transformer) là một mô hình ngôn ngữ lớn được thiết kế để tương tác với con người thông qua dạng hội thoại tự nhiên. Đến năm 2025, ChatGPT không chỉ xử lý văn bản mà còn là một AI đa phương thức, có khả năng hiểu và tạo ra cả hình ảnh, giọng nói và phân tích dữ liệu phức tạp</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17131" y="2608951"/>
            <a:ext cx="14033717" cy="6649349"/>
          </a:xfrm>
          <a:custGeom>
            <a:avLst/>
            <a:gdLst/>
            <a:ahLst/>
            <a:cxnLst/>
            <a:rect l="l" t="t" r="r" b="b"/>
            <a:pathLst>
              <a:path w="14033717" h="6649349">
                <a:moveTo>
                  <a:pt x="0" y="0"/>
                </a:moveTo>
                <a:lnTo>
                  <a:pt x="14033716" y="0"/>
                </a:lnTo>
                <a:lnTo>
                  <a:pt x="14033716" y="6649349"/>
                </a:lnTo>
                <a:lnTo>
                  <a:pt x="0" y="66493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2862500" y="3791974"/>
            <a:ext cx="11276883" cy="4195996"/>
          </a:xfrm>
          <a:prstGeom prst="rect">
            <a:avLst/>
          </a:prstGeom>
        </p:spPr>
        <p:txBody>
          <a:bodyPr lIns="0" tIns="0" rIns="0" bIns="0" rtlCol="0" anchor="t">
            <a:spAutoFit/>
          </a:bodyPr>
          <a:lstStyle/>
          <a:p>
            <a:pPr algn="l">
              <a:lnSpc>
                <a:spcPts val="4361"/>
              </a:lnSpc>
            </a:pPr>
            <a:r>
              <a:rPr lang="en-US" sz="3230" spc="193">
                <a:solidFill>
                  <a:srgbClr val="000000"/>
                </a:solidFill>
                <a:latin typeface="Times New Roman"/>
                <a:ea typeface="Times New Roman"/>
                <a:cs typeface="Times New Roman"/>
                <a:sym typeface="Times New Roman"/>
              </a:rPr>
              <a:t>                                     2.Nguồn gốc</a:t>
            </a:r>
          </a:p>
          <a:p>
            <a:pPr marL="607068" lvl="1" indent="-303534" algn="l">
              <a:lnSpc>
                <a:spcPts val="3795"/>
              </a:lnSpc>
              <a:buFont typeface="Arial"/>
              <a:buChar char="•"/>
            </a:pPr>
            <a:r>
              <a:rPr lang="en-US" sz="2811" spc="168">
                <a:solidFill>
                  <a:srgbClr val="000000"/>
                </a:solidFill>
                <a:latin typeface="Times New Roman"/>
                <a:ea typeface="Times New Roman"/>
                <a:cs typeface="Times New Roman"/>
                <a:sym typeface="Times New Roman"/>
              </a:rPr>
              <a:t>Công ty phát triển: Được tạo ra bởi OpenAI, một công ty nghiên cứu trí tuệ nhân tạo có trụ sở tại San Francisco, Mỹ.</a:t>
            </a:r>
          </a:p>
          <a:p>
            <a:pPr marL="607068" lvl="1" indent="-303534" algn="l">
              <a:lnSpc>
                <a:spcPts val="3795"/>
              </a:lnSpc>
              <a:buFont typeface="Arial"/>
              <a:buChar char="•"/>
            </a:pPr>
            <a:r>
              <a:rPr lang="en-US" sz="2811" spc="168">
                <a:solidFill>
                  <a:srgbClr val="000000"/>
                </a:solidFill>
                <a:latin typeface="Times New Roman"/>
                <a:ea typeface="Times New Roman"/>
                <a:cs typeface="Times New Roman"/>
                <a:sym typeface="Times New Roman"/>
              </a:rPr>
              <a:t>Lịch sử: OpenAI ban đầu được thành lập năm 2015 như một tổ chức phi lợi nhuận (với sự tham gia ban đầu của các nhân vật như Sam Altman và Elon Musk) trước khi chuyển sang mô hình "lợi nhuận có giới hạn" vào năm 2019 để huy động vốn đầu tư.</a:t>
            </a:r>
          </a:p>
          <a:p>
            <a:pPr algn="l">
              <a:lnSpc>
                <a:spcPts val="3030"/>
              </a:lnSpc>
            </a:pPr>
            <a:endParaRPr lang="en-US" sz="2811" spc="168">
              <a:solidFill>
                <a:srgbClr val="000000"/>
              </a:solidFill>
              <a:latin typeface="Times New Roman"/>
              <a:ea typeface="Times New Roman"/>
              <a:cs typeface="Times New Roman"/>
              <a:sym typeface="Times New Roman"/>
            </a:endParaRPr>
          </a:p>
          <a:p>
            <a:pPr algn="l">
              <a:lnSpc>
                <a:spcPts val="3030"/>
              </a:lnSpc>
            </a:pPr>
            <a:endParaRPr lang="en-US" sz="2811" spc="168">
              <a:solidFill>
                <a:srgbClr val="000000"/>
              </a:solidFill>
              <a:latin typeface="Times New Roman"/>
              <a:ea typeface="Times New Roman"/>
              <a:cs typeface="Times New Roman"/>
              <a:sym typeface="Times New Roman"/>
            </a:endParaRPr>
          </a:p>
        </p:txBody>
      </p:sp>
      <p:sp>
        <p:nvSpPr>
          <p:cNvPr id="12" name="Freeform 12"/>
          <p:cNvSpPr/>
          <p:nvPr/>
        </p:nvSpPr>
        <p:spPr>
          <a:xfrm>
            <a:off x="14139384" y="395510"/>
            <a:ext cx="2894994" cy="3086100"/>
          </a:xfrm>
          <a:custGeom>
            <a:avLst/>
            <a:gdLst/>
            <a:ahLst/>
            <a:cxnLst/>
            <a:rect l="l" t="t" r="r" b="b"/>
            <a:pathLst>
              <a:path w="2894994" h="3086100">
                <a:moveTo>
                  <a:pt x="0" y="0"/>
                </a:moveTo>
                <a:lnTo>
                  <a:pt x="2894994" y="0"/>
                </a:lnTo>
                <a:lnTo>
                  <a:pt x="2894994" y="3086100"/>
                </a:lnTo>
                <a:lnTo>
                  <a:pt x="0" y="30861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TextBox 13"/>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CHATGPT</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453005" y="2796740"/>
            <a:ext cx="14033717" cy="6649349"/>
          </a:xfrm>
          <a:custGeom>
            <a:avLst/>
            <a:gdLst/>
            <a:ahLst/>
            <a:cxnLst/>
            <a:rect l="l" t="t" r="r" b="b"/>
            <a:pathLst>
              <a:path w="14033717" h="6649349">
                <a:moveTo>
                  <a:pt x="0" y="0"/>
                </a:moveTo>
                <a:lnTo>
                  <a:pt x="14033717" y="0"/>
                </a:lnTo>
                <a:lnTo>
                  <a:pt x="14033717" y="6649349"/>
                </a:lnTo>
                <a:lnTo>
                  <a:pt x="0" y="66493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749219" y="733984"/>
            <a:ext cx="3407572" cy="3901800"/>
          </a:xfrm>
          <a:custGeom>
            <a:avLst/>
            <a:gdLst/>
            <a:ahLst/>
            <a:cxnLst/>
            <a:rect l="l" t="t" r="r" b="b"/>
            <a:pathLst>
              <a:path w="3407572" h="3901800">
                <a:moveTo>
                  <a:pt x="0" y="0"/>
                </a:moveTo>
                <a:lnTo>
                  <a:pt x="3407572" y="0"/>
                </a:lnTo>
                <a:lnTo>
                  <a:pt x="3407572" y="3901800"/>
                </a:lnTo>
                <a:lnTo>
                  <a:pt x="0" y="3901800"/>
                </a:lnTo>
                <a:lnTo>
                  <a:pt x="0" y="0"/>
                </a:lnTo>
                <a:close/>
              </a:path>
            </a:pathLst>
          </a:custGeom>
          <a:blipFill>
            <a:blip r:embed="rId15"/>
            <a:stretch>
              <a:fillRect/>
            </a:stretch>
          </a:blipFill>
        </p:spPr>
      </p:sp>
      <p:sp>
        <p:nvSpPr>
          <p:cNvPr id="12" name="TextBox 12"/>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CHATGPT</a:t>
            </a:r>
          </a:p>
        </p:txBody>
      </p:sp>
      <p:sp>
        <p:nvSpPr>
          <p:cNvPr id="13" name="TextBox 13"/>
          <p:cNvSpPr txBox="1"/>
          <p:nvPr/>
        </p:nvSpPr>
        <p:spPr>
          <a:xfrm>
            <a:off x="3556412" y="3905600"/>
            <a:ext cx="11492225" cy="4913079"/>
          </a:xfrm>
          <a:prstGeom prst="rect">
            <a:avLst/>
          </a:prstGeom>
        </p:spPr>
        <p:txBody>
          <a:bodyPr lIns="0" tIns="0" rIns="0" bIns="0" rtlCol="0" anchor="t">
            <a:spAutoFit/>
          </a:bodyPr>
          <a:lstStyle/>
          <a:p>
            <a:pPr algn="l">
              <a:lnSpc>
                <a:spcPts val="4918"/>
              </a:lnSpc>
            </a:pPr>
            <a:r>
              <a:rPr lang="en-US" sz="3643" spc="218">
                <a:solidFill>
                  <a:srgbClr val="000000"/>
                </a:solidFill>
                <a:latin typeface="Times New Roman"/>
                <a:ea typeface="Times New Roman"/>
                <a:cs typeface="Times New Roman"/>
                <a:sym typeface="Times New Roman"/>
              </a:rPr>
              <a:t>          3. ChatGPT giúp giải quyết các vấn đề gì?</a:t>
            </a:r>
          </a:p>
          <a:p>
            <a:pPr marL="682053" lvl="1" indent="-341026" algn="l">
              <a:lnSpc>
                <a:spcPts val="4264"/>
              </a:lnSpc>
              <a:buFont typeface="Arial"/>
              <a:buChar char="•"/>
            </a:pPr>
            <a:r>
              <a:rPr lang="en-US" sz="3159" spc="189">
                <a:solidFill>
                  <a:srgbClr val="000000"/>
                </a:solidFill>
                <a:latin typeface="Times New Roman"/>
                <a:ea typeface="Times New Roman"/>
                <a:cs typeface="Times New Roman"/>
                <a:sym typeface="Times New Roman"/>
              </a:rPr>
              <a:t>Học tập và Nghiên cứu</a:t>
            </a:r>
          </a:p>
          <a:p>
            <a:pPr marL="682053" lvl="1" indent="-341026" algn="l">
              <a:lnSpc>
                <a:spcPts val="4264"/>
              </a:lnSpc>
              <a:buFont typeface="Arial"/>
              <a:buChar char="•"/>
            </a:pPr>
            <a:r>
              <a:rPr lang="en-US" sz="3159" spc="189">
                <a:solidFill>
                  <a:srgbClr val="000000"/>
                </a:solidFill>
                <a:latin typeface="Times New Roman"/>
                <a:ea typeface="Times New Roman"/>
                <a:cs typeface="Times New Roman"/>
                <a:sym typeface="Times New Roman"/>
              </a:rPr>
              <a:t>Công việc văn phòng</a:t>
            </a:r>
          </a:p>
          <a:p>
            <a:pPr marL="682053" lvl="1" indent="-341026" algn="l">
              <a:lnSpc>
                <a:spcPts val="4264"/>
              </a:lnSpc>
              <a:buFont typeface="Arial"/>
              <a:buChar char="•"/>
            </a:pPr>
            <a:r>
              <a:rPr lang="en-US" sz="3159" spc="189">
                <a:solidFill>
                  <a:srgbClr val="000000"/>
                </a:solidFill>
                <a:latin typeface="Times New Roman"/>
                <a:ea typeface="Times New Roman"/>
                <a:cs typeface="Times New Roman"/>
                <a:sym typeface="Times New Roman"/>
              </a:rPr>
              <a:t>Lập trình và Kỹ thuật: Viết mã nguồn (code), kiểm lỗi (debug) và giải thích các thuật toán phức tạp.</a:t>
            </a:r>
          </a:p>
          <a:p>
            <a:pPr marL="682053" lvl="1" indent="-341026" algn="l">
              <a:lnSpc>
                <a:spcPts val="4264"/>
              </a:lnSpc>
              <a:buFont typeface="Arial"/>
              <a:buChar char="•"/>
            </a:pPr>
            <a:r>
              <a:rPr lang="en-US" sz="3159" spc="189">
                <a:solidFill>
                  <a:srgbClr val="000000"/>
                </a:solidFill>
                <a:latin typeface="Times New Roman"/>
                <a:ea typeface="Times New Roman"/>
                <a:cs typeface="Times New Roman"/>
                <a:sym typeface="Times New Roman"/>
              </a:rPr>
              <a:t>Phân tích dữ liệu</a:t>
            </a:r>
          </a:p>
          <a:p>
            <a:pPr marL="682053" lvl="1" indent="-341026" algn="l">
              <a:lnSpc>
                <a:spcPts val="4264"/>
              </a:lnSpc>
              <a:buFont typeface="Arial"/>
              <a:buChar char="•"/>
            </a:pPr>
            <a:r>
              <a:rPr lang="en-US" sz="3159" spc="189">
                <a:solidFill>
                  <a:srgbClr val="000000"/>
                </a:solidFill>
                <a:latin typeface="Times New Roman"/>
                <a:ea typeface="Times New Roman"/>
                <a:cs typeface="Times New Roman"/>
                <a:sym typeface="Times New Roman"/>
              </a:rPr>
              <a:t>Đời sống cá nhân: đóng vai trò như một người bạn đồng hành để trò chuyện giải tỏa căng thẳng.</a:t>
            </a:r>
          </a:p>
          <a:p>
            <a:pPr algn="l">
              <a:lnSpc>
                <a:spcPts val="4264"/>
              </a:lnSpc>
            </a:pPr>
            <a:endParaRPr lang="en-US" sz="3159" spc="189">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717131" y="2755311"/>
            <a:ext cx="15542169" cy="7364073"/>
          </a:xfrm>
          <a:custGeom>
            <a:avLst/>
            <a:gdLst/>
            <a:ahLst/>
            <a:cxnLst/>
            <a:rect l="l" t="t" r="r" b="b"/>
            <a:pathLst>
              <a:path w="15542169" h="7364073">
                <a:moveTo>
                  <a:pt x="0" y="0"/>
                </a:moveTo>
                <a:lnTo>
                  <a:pt x="15542169" y="0"/>
                </a:lnTo>
                <a:lnTo>
                  <a:pt x="15542169" y="7364073"/>
                </a:lnTo>
                <a:lnTo>
                  <a:pt x="0" y="73640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3334011" y="4276245"/>
            <a:ext cx="2905564" cy="3237398"/>
          </a:xfrm>
          <a:custGeom>
            <a:avLst/>
            <a:gdLst/>
            <a:ahLst/>
            <a:cxnLst/>
            <a:rect l="l" t="t" r="r" b="b"/>
            <a:pathLst>
              <a:path w="2905564" h="3237398">
                <a:moveTo>
                  <a:pt x="0" y="0"/>
                </a:moveTo>
                <a:lnTo>
                  <a:pt x="2905565" y="0"/>
                </a:lnTo>
                <a:lnTo>
                  <a:pt x="2905565" y="3237398"/>
                </a:lnTo>
                <a:lnTo>
                  <a:pt x="0" y="3237398"/>
                </a:lnTo>
                <a:lnTo>
                  <a:pt x="0" y="0"/>
                </a:lnTo>
                <a:close/>
              </a:path>
            </a:pathLst>
          </a:custGeom>
          <a:blipFill>
            <a:blip r:embed="rId15"/>
            <a:stretch>
              <a:fillRect/>
            </a:stretch>
          </a:blipFill>
        </p:spPr>
      </p:sp>
      <p:sp>
        <p:nvSpPr>
          <p:cNvPr id="13" name="Freeform 13"/>
          <p:cNvSpPr/>
          <p:nvPr/>
        </p:nvSpPr>
        <p:spPr>
          <a:xfrm>
            <a:off x="5164298" y="6437347"/>
            <a:ext cx="3161341" cy="2243909"/>
          </a:xfrm>
          <a:custGeom>
            <a:avLst/>
            <a:gdLst/>
            <a:ahLst/>
            <a:cxnLst/>
            <a:rect l="l" t="t" r="r" b="b"/>
            <a:pathLst>
              <a:path w="3161341" h="2243909">
                <a:moveTo>
                  <a:pt x="0" y="0"/>
                </a:moveTo>
                <a:lnTo>
                  <a:pt x="3161341" y="0"/>
                </a:lnTo>
                <a:lnTo>
                  <a:pt x="3161341" y="2243909"/>
                </a:lnTo>
                <a:lnTo>
                  <a:pt x="0" y="2243909"/>
                </a:lnTo>
                <a:lnTo>
                  <a:pt x="0" y="0"/>
                </a:lnTo>
                <a:close/>
              </a:path>
            </a:pathLst>
          </a:custGeom>
          <a:blipFill>
            <a:blip r:embed="rId16"/>
            <a:stretch>
              <a:fillRect b="-12884"/>
            </a:stretch>
          </a:blipFill>
        </p:spPr>
      </p:sp>
      <p:sp>
        <p:nvSpPr>
          <p:cNvPr id="14" name="TextBox 14"/>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CHATGPT</a:t>
            </a:r>
          </a:p>
        </p:txBody>
      </p:sp>
      <p:sp>
        <p:nvSpPr>
          <p:cNvPr id="15" name="TextBox 15"/>
          <p:cNvSpPr txBox="1"/>
          <p:nvPr/>
        </p:nvSpPr>
        <p:spPr>
          <a:xfrm>
            <a:off x="8584039" y="4209570"/>
            <a:ext cx="7253564" cy="5421148"/>
          </a:xfrm>
          <a:prstGeom prst="rect">
            <a:avLst/>
          </a:prstGeom>
        </p:spPr>
        <p:txBody>
          <a:bodyPr lIns="0" tIns="0" rIns="0" bIns="0" rtlCol="0" anchor="t">
            <a:spAutoFit/>
          </a:bodyPr>
          <a:lstStyle/>
          <a:p>
            <a:pPr algn="just">
              <a:lnSpc>
                <a:spcPts val="4421"/>
              </a:lnSpc>
            </a:pPr>
            <a:r>
              <a:rPr lang="en-US" sz="3275" spc="196">
                <a:solidFill>
                  <a:srgbClr val="000000"/>
                </a:solidFill>
                <a:latin typeface="Times New Roman"/>
                <a:ea typeface="Times New Roman"/>
                <a:cs typeface="Times New Roman"/>
                <a:sym typeface="Times New Roman"/>
              </a:rPr>
              <a:t>4. Kết quả mà ChatGPT mang lại</a:t>
            </a:r>
          </a:p>
          <a:p>
            <a:pPr algn="just">
              <a:lnSpc>
                <a:spcPts val="4421"/>
              </a:lnSpc>
            </a:pPr>
            <a:r>
              <a:rPr lang="en-US" sz="3275" spc="196">
                <a:solidFill>
                  <a:srgbClr val="000000"/>
                </a:solidFill>
                <a:latin typeface="Times New Roman"/>
                <a:ea typeface="Times New Roman"/>
                <a:cs typeface="Times New Roman"/>
                <a:sym typeface="Times New Roman"/>
              </a:rPr>
              <a:t>Tăng năng suất vượt trội</a:t>
            </a:r>
          </a:p>
          <a:p>
            <a:pPr algn="just">
              <a:lnSpc>
                <a:spcPts val="4421"/>
              </a:lnSpc>
            </a:pPr>
            <a:r>
              <a:rPr lang="en-US" sz="3275" spc="196">
                <a:solidFill>
                  <a:srgbClr val="000000"/>
                </a:solidFill>
                <a:latin typeface="Times New Roman"/>
                <a:ea typeface="Times New Roman"/>
                <a:cs typeface="Times New Roman"/>
                <a:sym typeface="Times New Roman"/>
              </a:rPr>
              <a:t>Cá nhân hóa thông tin</a:t>
            </a:r>
          </a:p>
          <a:p>
            <a:pPr algn="just">
              <a:lnSpc>
                <a:spcPts val="4421"/>
              </a:lnSpc>
            </a:pPr>
            <a:r>
              <a:rPr lang="en-US" sz="3275" spc="196">
                <a:solidFill>
                  <a:srgbClr val="000000"/>
                </a:solidFill>
                <a:latin typeface="Times New Roman"/>
                <a:ea typeface="Times New Roman"/>
                <a:cs typeface="Times New Roman"/>
                <a:sym typeface="Times New Roman"/>
              </a:rPr>
              <a:t>Thách thức về độ chính xácĐôi khi vẫn gặp hiện tượng "ảo giác AI" (đưa ra thông tin sai nhưng nghe rất thuyết phục), do đó kết quả cần được con người kiểm chứng lại.</a:t>
            </a:r>
          </a:p>
          <a:p>
            <a:pPr algn="just">
              <a:lnSpc>
                <a:spcPts val="4421"/>
              </a:lnSpc>
            </a:pPr>
            <a:endParaRPr lang="en-US" sz="3275" spc="196">
              <a:solidFill>
                <a:srgbClr val="000000"/>
              </a:solidFill>
              <a:latin typeface="Times New Roman"/>
              <a:ea typeface="Times New Roman"/>
              <a:cs typeface="Times New Roman"/>
              <a:sym typeface="Times New Roman"/>
            </a:endParaRPr>
          </a:p>
          <a:p>
            <a:pPr algn="just">
              <a:lnSpc>
                <a:spcPts val="3476"/>
              </a:lnSpc>
            </a:pPr>
            <a:endParaRPr lang="en-US" sz="3275" spc="196">
              <a:solidFill>
                <a:srgbClr val="000000"/>
              </a:solidFill>
              <a:latin typeface="Times New Roman"/>
              <a:ea typeface="Times New Roman"/>
              <a:cs typeface="Times New Roman"/>
              <a:sym typeface="Times New Roman"/>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2453005" y="2796740"/>
            <a:ext cx="14033717" cy="6649349"/>
          </a:xfrm>
          <a:custGeom>
            <a:avLst/>
            <a:gdLst/>
            <a:ahLst/>
            <a:cxnLst/>
            <a:rect l="l" t="t" r="r" b="b"/>
            <a:pathLst>
              <a:path w="14033717" h="6649349">
                <a:moveTo>
                  <a:pt x="0" y="0"/>
                </a:moveTo>
                <a:lnTo>
                  <a:pt x="14033717" y="0"/>
                </a:lnTo>
                <a:lnTo>
                  <a:pt x="14033717" y="6649349"/>
                </a:lnTo>
                <a:lnTo>
                  <a:pt x="0" y="66493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3686320" y="4635784"/>
            <a:ext cx="4742679" cy="3035315"/>
          </a:xfrm>
          <a:custGeom>
            <a:avLst/>
            <a:gdLst/>
            <a:ahLst/>
            <a:cxnLst/>
            <a:rect l="l" t="t" r="r" b="b"/>
            <a:pathLst>
              <a:path w="4742679" h="3035315">
                <a:moveTo>
                  <a:pt x="0" y="0"/>
                </a:moveTo>
                <a:lnTo>
                  <a:pt x="4742679" y="0"/>
                </a:lnTo>
                <a:lnTo>
                  <a:pt x="4742679" y="3035315"/>
                </a:lnTo>
                <a:lnTo>
                  <a:pt x="0" y="303531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TextBox 13"/>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GAMMA</a:t>
            </a:r>
          </a:p>
        </p:txBody>
      </p:sp>
      <p:sp>
        <p:nvSpPr>
          <p:cNvPr id="14" name="TextBox 14"/>
          <p:cNvSpPr txBox="1"/>
          <p:nvPr/>
        </p:nvSpPr>
        <p:spPr>
          <a:xfrm>
            <a:off x="8782574" y="4085676"/>
            <a:ext cx="6173071" cy="4014326"/>
          </a:xfrm>
          <a:prstGeom prst="rect">
            <a:avLst/>
          </a:prstGeom>
        </p:spPr>
        <p:txBody>
          <a:bodyPr lIns="0" tIns="0" rIns="0" bIns="0" rtlCol="0" anchor="t">
            <a:spAutoFit/>
          </a:bodyPr>
          <a:lstStyle/>
          <a:p>
            <a:pPr algn="just">
              <a:lnSpc>
                <a:spcPts val="3975"/>
              </a:lnSpc>
            </a:pPr>
            <a:r>
              <a:rPr lang="en-US" sz="2944" spc="176">
                <a:solidFill>
                  <a:srgbClr val="000000"/>
                </a:solidFill>
                <a:latin typeface="Times New Roman"/>
                <a:ea typeface="Times New Roman"/>
                <a:cs typeface="Times New Roman"/>
                <a:sym typeface="Times New Roman"/>
              </a:rPr>
              <a:t>Gamma là một công cụ tạo bài trình bày bằng trí tuệ nhân tạo (AI), giúp người dùng tạo slide, tài liệu và trang trình bày nhanh chóng chỉ từ văn bản mô tả. Gamma hỗ trợ làm nội dung đẹp – gọn – chuyên nghiệp mà không cần kỹ năng thiết kế phức tạp</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2453005" y="2796740"/>
            <a:ext cx="14033717" cy="6649349"/>
          </a:xfrm>
          <a:custGeom>
            <a:avLst/>
            <a:gdLst/>
            <a:ahLst/>
            <a:cxnLst/>
            <a:rect l="l" t="t" r="r" b="b"/>
            <a:pathLst>
              <a:path w="14033717" h="6649349">
                <a:moveTo>
                  <a:pt x="0" y="0"/>
                </a:moveTo>
                <a:lnTo>
                  <a:pt x="14033717" y="0"/>
                </a:lnTo>
                <a:lnTo>
                  <a:pt x="14033717" y="6649349"/>
                </a:lnTo>
                <a:lnTo>
                  <a:pt x="0" y="66493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3658690" y="526591"/>
            <a:ext cx="3100109" cy="2974812"/>
          </a:xfrm>
          <a:custGeom>
            <a:avLst/>
            <a:gdLst/>
            <a:ahLst/>
            <a:cxnLst/>
            <a:rect l="l" t="t" r="r" b="b"/>
            <a:pathLst>
              <a:path w="3100109" h="2974812">
                <a:moveTo>
                  <a:pt x="0" y="0"/>
                </a:moveTo>
                <a:lnTo>
                  <a:pt x="3100109" y="0"/>
                </a:lnTo>
                <a:lnTo>
                  <a:pt x="3100109" y="2974812"/>
                </a:lnTo>
                <a:lnTo>
                  <a:pt x="0" y="2974812"/>
                </a:lnTo>
                <a:lnTo>
                  <a:pt x="0" y="0"/>
                </a:lnTo>
                <a:close/>
              </a:path>
            </a:pathLst>
          </a:custGeom>
          <a:blipFill>
            <a:blip r:embed="rId15"/>
            <a:stretch>
              <a:fillRect/>
            </a:stretch>
          </a:blipFill>
        </p:spPr>
      </p:sp>
      <p:sp>
        <p:nvSpPr>
          <p:cNvPr id="13" name="TextBox 13"/>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GAMMA</a:t>
            </a:r>
          </a:p>
        </p:txBody>
      </p:sp>
      <p:sp>
        <p:nvSpPr>
          <p:cNvPr id="14" name="TextBox 14"/>
          <p:cNvSpPr txBox="1"/>
          <p:nvPr/>
        </p:nvSpPr>
        <p:spPr>
          <a:xfrm>
            <a:off x="4048900" y="4200045"/>
            <a:ext cx="10841928" cy="3553875"/>
          </a:xfrm>
          <a:prstGeom prst="rect">
            <a:avLst/>
          </a:prstGeom>
        </p:spPr>
        <p:txBody>
          <a:bodyPr lIns="0" tIns="0" rIns="0" bIns="0" rtlCol="0" anchor="t">
            <a:spAutoFit/>
          </a:bodyPr>
          <a:lstStyle/>
          <a:p>
            <a:pPr algn="just">
              <a:lnSpc>
                <a:spcPts val="4650"/>
              </a:lnSpc>
            </a:pPr>
            <a:r>
              <a:rPr lang="en-US" sz="3444" spc="206">
                <a:solidFill>
                  <a:srgbClr val="000000"/>
                </a:solidFill>
                <a:latin typeface="Times New Roman"/>
                <a:ea typeface="Times New Roman"/>
                <a:cs typeface="Times New Roman"/>
                <a:sym typeface="Times New Roman"/>
              </a:rPr>
              <a:t>2.Nguồn gốc</a:t>
            </a:r>
          </a:p>
          <a:p>
            <a:pPr algn="just">
              <a:lnSpc>
                <a:spcPts val="4650"/>
              </a:lnSpc>
            </a:pPr>
            <a:r>
              <a:rPr lang="en-US" sz="3444" spc="206">
                <a:solidFill>
                  <a:srgbClr val="000000"/>
                </a:solidFill>
                <a:latin typeface="Times New Roman"/>
                <a:ea typeface="Times New Roman"/>
                <a:cs typeface="Times New Roman"/>
                <a:sym typeface="Times New Roman"/>
              </a:rPr>
              <a:t>Gamma ra đời trong bối cảnh trí tuệ nhân tạo (AI) và chuyển đổi số phát triển mạnh mẽ trên toàn cầu. Nhu cầu tạo ra các bài trình bày, báo cáo và tài liệu số ngày càng tăng, đặc biệt trong giáo dục, kinh doanh và truyền thông</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554997" y="2971814"/>
            <a:ext cx="13178005" cy="6243903"/>
          </a:xfrm>
          <a:custGeom>
            <a:avLst/>
            <a:gdLst/>
            <a:ahLst/>
            <a:cxnLst/>
            <a:rect l="l" t="t" r="r" b="b"/>
            <a:pathLst>
              <a:path w="13178005" h="6243903">
                <a:moveTo>
                  <a:pt x="0" y="0"/>
                </a:moveTo>
                <a:lnTo>
                  <a:pt x="13178006" y="0"/>
                </a:lnTo>
                <a:lnTo>
                  <a:pt x="13178006" y="6243903"/>
                </a:lnTo>
                <a:lnTo>
                  <a:pt x="0" y="6243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37603" y="2452910"/>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53021" y="526591"/>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1088" y="8043091"/>
            <a:ext cx="2328219" cy="1551176"/>
          </a:xfrm>
          <a:custGeom>
            <a:avLst/>
            <a:gdLst/>
            <a:ahLst/>
            <a:cxnLst/>
            <a:rect l="l" t="t" r="r" b="b"/>
            <a:pathLst>
              <a:path w="2328219" h="1551176">
                <a:moveTo>
                  <a:pt x="0" y="0"/>
                </a:moveTo>
                <a:lnTo>
                  <a:pt x="2328219" y="0"/>
                </a:lnTo>
                <a:lnTo>
                  <a:pt x="2328219" y="1551176"/>
                </a:lnTo>
                <a:lnTo>
                  <a:pt x="0" y="15511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5669900" y="7747708"/>
            <a:ext cx="3178800" cy="3021184"/>
          </a:xfrm>
          <a:custGeom>
            <a:avLst/>
            <a:gdLst/>
            <a:ahLst/>
            <a:cxnLst/>
            <a:rect l="l" t="t" r="r" b="b"/>
            <a:pathLst>
              <a:path w="3178800" h="3021184">
                <a:moveTo>
                  <a:pt x="0" y="0"/>
                </a:moveTo>
                <a:lnTo>
                  <a:pt x="3178800" y="0"/>
                </a:lnTo>
                <a:lnTo>
                  <a:pt x="3178800" y="3021184"/>
                </a:lnTo>
                <a:lnTo>
                  <a:pt x="0" y="30211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308523" y="1028700"/>
            <a:ext cx="9670955" cy="2296697"/>
          </a:xfrm>
          <a:custGeom>
            <a:avLst/>
            <a:gdLst/>
            <a:ahLst/>
            <a:cxnLst/>
            <a:rect l="l" t="t" r="r" b="b"/>
            <a:pathLst>
              <a:path w="9670955" h="2296697">
                <a:moveTo>
                  <a:pt x="0" y="0"/>
                </a:moveTo>
                <a:lnTo>
                  <a:pt x="9670954" y="0"/>
                </a:lnTo>
                <a:lnTo>
                  <a:pt x="9670954" y="2296697"/>
                </a:lnTo>
                <a:lnTo>
                  <a:pt x="0" y="22966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306510" y="4635784"/>
            <a:ext cx="1724787" cy="2057400"/>
          </a:xfrm>
          <a:custGeom>
            <a:avLst/>
            <a:gdLst/>
            <a:ahLst/>
            <a:cxnLst/>
            <a:rect l="l" t="t" r="r" b="b"/>
            <a:pathLst>
              <a:path w="1724787" h="2057400">
                <a:moveTo>
                  <a:pt x="0" y="0"/>
                </a:moveTo>
                <a:lnTo>
                  <a:pt x="1724787" y="0"/>
                </a:lnTo>
                <a:lnTo>
                  <a:pt x="172478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5400000">
            <a:off x="16099708" y="1039644"/>
            <a:ext cx="2319184" cy="1545156"/>
          </a:xfrm>
          <a:custGeom>
            <a:avLst/>
            <a:gdLst/>
            <a:ahLst/>
            <a:cxnLst/>
            <a:rect l="l" t="t" r="r" b="b"/>
            <a:pathLst>
              <a:path w="2319184" h="1545156">
                <a:moveTo>
                  <a:pt x="0" y="0"/>
                </a:moveTo>
                <a:lnTo>
                  <a:pt x="2319184" y="0"/>
                </a:lnTo>
                <a:lnTo>
                  <a:pt x="2319184" y="1545156"/>
                </a:lnTo>
                <a:lnTo>
                  <a:pt x="0" y="15451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7259991">
            <a:off x="16164383" y="4550124"/>
            <a:ext cx="1899984" cy="2228720"/>
          </a:xfrm>
          <a:custGeom>
            <a:avLst/>
            <a:gdLst/>
            <a:ahLst/>
            <a:cxnLst/>
            <a:rect l="l" t="t" r="r" b="b"/>
            <a:pathLst>
              <a:path w="1899984" h="2228720">
                <a:moveTo>
                  <a:pt x="0" y="0"/>
                </a:moveTo>
                <a:lnTo>
                  <a:pt x="1899984" y="0"/>
                </a:lnTo>
                <a:lnTo>
                  <a:pt x="1899984" y="2228720"/>
                </a:lnTo>
                <a:lnTo>
                  <a:pt x="0" y="2228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2095010" y="4813094"/>
            <a:ext cx="2293847" cy="2239629"/>
          </a:xfrm>
          <a:custGeom>
            <a:avLst/>
            <a:gdLst/>
            <a:ahLst/>
            <a:cxnLst/>
            <a:rect l="l" t="t" r="r" b="b"/>
            <a:pathLst>
              <a:path w="2293847" h="2239629">
                <a:moveTo>
                  <a:pt x="0" y="0"/>
                </a:moveTo>
                <a:lnTo>
                  <a:pt x="2293848" y="0"/>
                </a:lnTo>
                <a:lnTo>
                  <a:pt x="2293848" y="2239629"/>
                </a:lnTo>
                <a:lnTo>
                  <a:pt x="0" y="22396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TextBox 13"/>
          <p:cNvSpPr txBox="1"/>
          <p:nvPr/>
        </p:nvSpPr>
        <p:spPr>
          <a:xfrm>
            <a:off x="4786793" y="1783826"/>
            <a:ext cx="8717021" cy="1012914"/>
          </a:xfrm>
          <a:prstGeom prst="rect">
            <a:avLst/>
          </a:prstGeom>
        </p:spPr>
        <p:txBody>
          <a:bodyPr lIns="0" tIns="0" rIns="0" bIns="0" rtlCol="0" anchor="t">
            <a:spAutoFit/>
          </a:bodyPr>
          <a:lstStyle/>
          <a:p>
            <a:pPr algn="ctr">
              <a:lnSpc>
                <a:spcPts val="7618"/>
              </a:lnSpc>
            </a:pPr>
            <a:r>
              <a:rPr lang="en-US" sz="7618">
                <a:solidFill>
                  <a:srgbClr val="0577B8"/>
                </a:solidFill>
                <a:latin typeface="Paytone One"/>
                <a:ea typeface="Paytone One"/>
                <a:cs typeface="Paytone One"/>
                <a:sym typeface="Paytone One"/>
              </a:rPr>
              <a:t>GAMMA</a:t>
            </a:r>
          </a:p>
        </p:txBody>
      </p:sp>
      <p:sp>
        <p:nvSpPr>
          <p:cNvPr id="14" name="TextBox 14"/>
          <p:cNvSpPr txBox="1"/>
          <p:nvPr/>
        </p:nvSpPr>
        <p:spPr>
          <a:xfrm>
            <a:off x="4308523" y="4308196"/>
            <a:ext cx="7594503" cy="3504463"/>
          </a:xfrm>
          <a:prstGeom prst="rect">
            <a:avLst/>
          </a:prstGeom>
        </p:spPr>
        <p:txBody>
          <a:bodyPr lIns="0" tIns="0" rIns="0" bIns="0" rtlCol="0" anchor="t">
            <a:spAutoFit/>
          </a:bodyPr>
          <a:lstStyle/>
          <a:p>
            <a:pPr algn="just">
              <a:lnSpc>
                <a:spcPts val="4275"/>
              </a:lnSpc>
            </a:pPr>
            <a:r>
              <a:rPr lang="en-US" sz="3166" spc="190">
                <a:solidFill>
                  <a:srgbClr val="000000"/>
                </a:solidFill>
                <a:latin typeface="Times New Roman"/>
                <a:ea typeface="Times New Roman"/>
                <a:cs typeface="Times New Roman"/>
                <a:sym typeface="Times New Roman"/>
              </a:rPr>
              <a:t>3. Gamma giúp giải quyết các vấn đề gì?</a:t>
            </a:r>
          </a:p>
          <a:p>
            <a:pPr algn="just">
              <a:lnSpc>
                <a:spcPts val="3880"/>
              </a:lnSpc>
            </a:pPr>
            <a:r>
              <a:rPr lang="en-US" sz="2874" spc="172">
                <a:solidFill>
                  <a:srgbClr val="000000"/>
                </a:solidFill>
                <a:latin typeface="Times New Roman"/>
                <a:ea typeface="Times New Roman"/>
                <a:cs typeface="Times New Roman"/>
                <a:sym typeface="Times New Roman"/>
              </a:rPr>
              <a:t>Trong giáo dục</a:t>
            </a:r>
          </a:p>
          <a:p>
            <a:pPr algn="just">
              <a:lnSpc>
                <a:spcPts val="3880"/>
              </a:lnSpc>
            </a:pPr>
            <a:r>
              <a:rPr lang="en-US" sz="2874" spc="172">
                <a:solidFill>
                  <a:srgbClr val="000000"/>
                </a:solidFill>
                <a:latin typeface="Times New Roman"/>
                <a:ea typeface="Times New Roman"/>
                <a:cs typeface="Times New Roman"/>
                <a:sym typeface="Times New Roman"/>
              </a:rPr>
              <a:t>-Học sinh, sinh viên dùng Gamma để làm bài thuyết trình, báo cáo môn học</a:t>
            </a:r>
          </a:p>
          <a:p>
            <a:pPr algn="just">
              <a:lnSpc>
                <a:spcPts val="3880"/>
              </a:lnSpc>
            </a:pPr>
            <a:r>
              <a:rPr lang="en-US" sz="2874" spc="172">
                <a:solidFill>
                  <a:srgbClr val="000000"/>
                </a:solidFill>
                <a:latin typeface="Times New Roman"/>
                <a:ea typeface="Times New Roman"/>
                <a:cs typeface="Times New Roman"/>
                <a:sym typeface="Times New Roman"/>
              </a:rPr>
              <a:t>-Giáo viên sử dụng Gamma để soạn bài giảng điện tử nhanh chóng</a:t>
            </a:r>
          </a:p>
          <a:p>
            <a:pPr algn="just">
              <a:lnSpc>
                <a:spcPts val="3880"/>
              </a:lnSpc>
            </a:pPr>
            <a:endParaRPr lang="en-US" sz="2874" spc="172">
              <a:solidFill>
                <a:srgbClr val="000000"/>
              </a:solidFill>
              <a:latin typeface="Times New Roman"/>
              <a:ea typeface="Times New Roman"/>
              <a:cs typeface="Times New Roman"/>
              <a:sym typeface="Times New Roman"/>
            </a:endParaRPr>
          </a:p>
        </p:txBody>
      </p:sp>
    </p:spTree>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1108</Words>
  <Application>Microsoft Office PowerPoint</Application>
  <PresentationFormat>Custom</PresentationFormat>
  <Paragraphs>92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Lexend Deca</vt:lpstr>
      <vt:lpstr>Paytone One</vt: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tập nhóm</dc:title>
  <cp:lastModifiedBy>hi</cp:lastModifiedBy>
  <cp:revision>2</cp:revision>
  <dcterms:created xsi:type="dcterms:W3CDTF">2006-08-16T00:00:00Z</dcterms:created>
  <dcterms:modified xsi:type="dcterms:W3CDTF">2025-12-27T12:15:04Z</dcterms:modified>
  <dc:identifier>DAG7uVIQAUY</dc:identifier>
</cp:coreProperties>
</file>